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4"/>
  </p:sldMasterIdLst>
  <p:notesMasterIdLst>
    <p:notesMasterId r:id="rId43"/>
  </p:notesMasterIdLst>
  <p:handoutMasterIdLst>
    <p:handoutMasterId r:id="rId44"/>
  </p:handoutMasterIdLst>
  <p:sldIdLst>
    <p:sldId id="256" r:id="rId5"/>
    <p:sldId id="342" r:id="rId6"/>
    <p:sldId id="343" r:id="rId7"/>
    <p:sldId id="344" r:id="rId8"/>
    <p:sldId id="345" r:id="rId9"/>
    <p:sldId id="346" r:id="rId10"/>
    <p:sldId id="286" r:id="rId11"/>
    <p:sldId id="266" r:id="rId12"/>
    <p:sldId id="327" r:id="rId13"/>
    <p:sldId id="372" r:id="rId14"/>
    <p:sldId id="353" r:id="rId15"/>
    <p:sldId id="354" r:id="rId16"/>
    <p:sldId id="364" r:id="rId17"/>
    <p:sldId id="371" r:id="rId18"/>
    <p:sldId id="381" r:id="rId19"/>
    <p:sldId id="382" r:id="rId20"/>
    <p:sldId id="375" r:id="rId21"/>
    <p:sldId id="331" r:id="rId22"/>
    <p:sldId id="355" r:id="rId23"/>
    <p:sldId id="350" r:id="rId24"/>
    <p:sldId id="365" r:id="rId25"/>
    <p:sldId id="369" r:id="rId26"/>
    <p:sldId id="367" r:id="rId27"/>
    <p:sldId id="373" r:id="rId28"/>
    <p:sldId id="376" r:id="rId29"/>
    <p:sldId id="273" r:id="rId30"/>
    <p:sldId id="352" r:id="rId31"/>
    <p:sldId id="368" r:id="rId32"/>
    <p:sldId id="370" r:id="rId33"/>
    <p:sldId id="379" r:id="rId34"/>
    <p:sldId id="380" r:id="rId35"/>
    <p:sldId id="341" r:id="rId36"/>
    <p:sldId id="389" r:id="rId37"/>
    <p:sldId id="390" r:id="rId38"/>
    <p:sldId id="387" r:id="rId39"/>
    <p:sldId id="388" r:id="rId40"/>
    <p:sldId id="383" r:id="rId41"/>
    <p:sldId id="385" r:id="rId42"/>
  </p:sldIdLst>
  <p:sldSz cx="9144000" cy="6858000" type="letter"/>
  <p:notesSz cx="6858000" cy="91440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63DE8"/>
    <a:srgbClr val="33CC33"/>
    <a:srgbClr val="FF7C80"/>
    <a:srgbClr val="00CC99"/>
    <a:srgbClr val="919191"/>
    <a:srgbClr val="FCFEB9"/>
    <a:srgbClr val="FAF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0" d="100"/>
          <a:sy n="80" d="100"/>
        </p:scale>
        <p:origin x="1220" y="-4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136"/>
    </p:cViewPr>
  </p:sorterViewPr>
  <p:notesViewPr>
    <p:cSldViewPr>
      <p:cViewPr varScale="1">
        <p:scale>
          <a:sx n="86" d="100"/>
          <a:sy n="86" d="100"/>
        </p:scale>
        <p:origin x="1944"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sa Pollacia" userId="e1d15512-2a95-4d4e-8d89-f35f28444f59" providerId="ADAL" clId="{8374847C-FFEB-424B-BD26-D0447D2E7295}"/>
    <pc:docChg chg="undo addSld delSld modSld">
      <pc:chgData name="Lissa Pollacia" userId="e1d15512-2a95-4d4e-8d89-f35f28444f59" providerId="ADAL" clId="{8374847C-FFEB-424B-BD26-D0447D2E7295}" dt="2023-11-09T16:34:29.799" v="206" actId="6549"/>
      <pc:docMkLst>
        <pc:docMk/>
      </pc:docMkLst>
      <pc:sldChg chg="modSp">
        <pc:chgData name="Lissa Pollacia" userId="e1d15512-2a95-4d4e-8d89-f35f28444f59" providerId="ADAL" clId="{8374847C-FFEB-424B-BD26-D0447D2E7295}" dt="2023-11-07T16:59:16.088" v="38" actId="20577"/>
        <pc:sldMkLst>
          <pc:docMk/>
          <pc:sldMk cId="1480556271" sldId="375"/>
        </pc:sldMkLst>
        <pc:spChg chg="mod">
          <ac:chgData name="Lissa Pollacia" userId="e1d15512-2a95-4d4e-8d89-f35f28444f59" providerId="ADAL" clId="{8374847C-FFEB-424B-BD26-D0447D2E7295}" dt="2023-11-07T16:59:16.088" v="38" actId="20577"/>
          <ac:spMkLst>
            <pc:docMk/>
            <pc:sldMk cId="1480556271" sldId="375"/>
            <ac:spMk id="248835" creationId="{00000000-0000-0000-0000-000000000000}"/>
          </ac:spMkLst>
        </pc:spChg>
      </pc:sldChg>
      <pc:sldChg chg="modSp">
        <pc:chgData name="Lissa Pollacia" userId="e1d15512-2a95-4d4e-8d89-f35f28444f59" providerId="ADAL" clId="{8374847C-FFEB-424B-BD26-D0447D2E7295}" dt="2023-11-07T16:36:40.896" v="0" actId="115"/>
        <pc:sldMkLst>
          <pc:docMk/>
          <pc:sldMk cId="517187856" sldId="381"/>
        </pc:sldMkLst>
        <pc:spChg chg="mod">
          <ac:chgData name="Lissa Pollacia" userId="e1d15512-2a95-4d4e-8d89-f35f28444f59" providerId="ADAL" clId="{8374847C-FFEB-424B-BD26-D0447D2E7295}" dt="2023-11-07T16:36:40.896" v="0" actId="115"/>
          <ac:spMkLst>
            <pc:docMk/>
            <pc:sldMk cId="517187856" sldId="381"/>
            <ac:spMk id="19459" creationId="{00000000-0000-0000-0000-000000000000}"/>
          </ac:spMkLst>
        </pc:spChg>
      </pc:sldChg>
      <pc:sldChg chg="modSp">
        <pc:chgData name="Lissa Pollacia" userId="e1d15512-2a95-4d4e-8d89-f35f28444f59" providerId="ADAL" clId="{8374847C-FFEB-424B-BD26-D0447D2E7295}" dt="2023-11-09T02:32:55.264" v="158" actId="20577"/>
        <pc:sldMkLst>
          <pc:docMk/>
          <pc:sldMk cId="3222754243" sldId="385"/>
        </pc:sldMkLst>
        <pc:spChg chg="mod">
          <ac:chgData name="Lissa Pollacia" userId="e1d15512-2a95-4d4e-8d89-f35f28444f59" providerId="ADAL" clId="{8374847C-FFEB-424B-BD26-D0447D2E7295}" dt="2023-11-09T02:32:55.264" v="158" actId="20577"/>
          <ac:spMkLst>
            <pc:docMk/>
            <pc:sldMk cId="3222754243" sldId="385"/>
            <ac:spMk id="2" creationId="{67E8332B-2C79-4606-AD72-02AD68F9F34F}"/>
          </ac:spMkLst>
        </pc:spChg>
        <pc:spChg chg="mod">
          <ac:chgData name="Lissa Pollacia" userId="e1d15512-2a95-4d4e-8d89-f35f28444f59" providerId="ADAL" clId="{8374847C-FFEB-424B-BD26-D0447D2E7295}" dt="2023-11-09T02:27:44.370" v="89" actId="115"/>
          <ac:spMkLst>
            <pc:docMk/>
            <pc:sldMk cId="3222754243" sldId="385"/>
            <ac:spMk id="3" creationId="{5E420268-7C68-4308-BD7C-09D825799F7A}"/>
          </ac:spMkLst>
        </pc:spChg>
      </pc:sldChg>
      <pc:sldChg chg="del">
        <pc:chgData name="Lissa Pollacia" userId="e1d15512-2a95-4d4e-8d89-f35f28444f59" providerId="ADAL" clId="{8374847C-FFEB-424B-BD26-D0447D2E7295}" dt="2023-11-09T02:23:18.937" v="77" actId="2696"/>
        <pc:sldMkLst>
          <pc:docMk/>
          <pc:sldMk cId="4121912449" sldId="386"/>
        </pc:sldMkLst>
      </pc:sldChg>
      <pc:sldChg chg="addSp modSp add">
        <pc:chgData name="Lissa Pollacia" userId="e1d15512-2a95-4d4e-8d89-f35f28444f59" providerId="ADAL" clId="{8374847C-FFEB-424B-BD26-D0447D2E7295}" dt="2023-11-09T02:32:25.105" v="118" actId="255"/>
        <pc:sldMkLst>
          <pc:docMk/>
          <pc:sldMk cId="4094776559" sldId="387"/>
        </pc:sldMkLst>
        <pc:spChg chg="mod">
          <ac:chgData name="Lissa Pollacia" userId="e1d15512-2a95-4d4e-8d89-f35f28444f59" providerId="ADAL" clId="{8374847C-FFEB-424B-BD26-D0447D2E7295}" dt="2023-11-09T02:32:25.105" v="118" actId="255"/>
          <ac:spMkLst>
            <pc:docMk/>
            <pc:sldMk cId="4094776559" sldId="387"/>
            <ac:spMk id="2" creationId="{6DA8A5E3-A3F7-413A-A3C1-7A75704F0C3D}"/>
          </ac:spMkLst>
        </pc:spChg>
        <pc:spChg chg="add mod">
          <ac:chgData name="Lissa Pollacia" userId="e1d15512-2a95-4d4e-8d89-f35f28444f59" providerId="ADAL" clId="{8374847C-FFEB-424B-BD26-D0447D2E7295}" dt="2023-11-09T02:22:48.433" v="76" actId="255"/>
          <ac:spMkLst>
            <pc:docMk/>
            <pc:sldMk cId="4094776559" sldId="387"/>
            <ac:spMk id="3" creationId="{C9B6D119-59A0-4B78-AAEB-27A765AB9796}"/>
          </ac:spMkLst>
        </pc:spChg>
      </pc:sldChg>
      <pc:sldChg chg="modSp add">
        <pc:chgData name="Lissa Pollacia" userId="e1d15512-2a95-4d4e-8d89-f35f28444f59" providerId="ADAL" clId="{8374847C-FFEB-424B-BD26-D0447D2E7295}" dt="2023-11-09T02:25:54.658" v="82" actId="12"/>
        <pc:sldMkLst>
          <pc:docMk/>
          <pc:sldMk cId="1357277355" sldId="388"/>
        </pc:sldMkLst>
        <pc:spChg chg="mod">
          <ac:chgData name="Lissa Pollacia" userId="e1d15512-2a95-4d4e-8d89-f35f28444f59" providerId="ADAL" clId="{8374847C-FFEB-424B-BD26-D0447D2E7295}" dt="2023-11-09T02:25:31.738" v="79" actId="20577"/>
          <ac:spMkLst>
            <pc:docMk/>
            <pc:sldMk cId="1357277355" sldId="388"/>
            <ac:spMk id="2" creationId="{6DA8A5E3-A3F7-413A-A3C1-7A75704F0C3D}"/>
          </ac:spMkLst>
        </pc:spChg>
        <pc:spChg chg="mod">
          <ac:chgData name="Lissa Pollacia" userId="e1d15512-2a95-4d4e-8d89-f35f28444f59" providerId="ADAL" clId="{8374847C-FFEB-424B-BD26-D0447D2E7295}" dt="2023-11-09T02:25:54.658" v="82" actId="12"/>
          <ac:spMkLst>
            <pc:docMk/>
            <pc:sldMk cId="1357277355" sldId="388"/>
            <ac:spMk id="3" creationId="{C9B6D119-59A0-4B78-AAEB-27A765AB9796}"/>
          </ac:spMkLst>
        </pc:spChg>
      </pc:sldChg>
      <pc:sldChg chg="add del">
        <pc:chgData name="Lissa Pollacia" userId="e1d15512-2a95-4d4e-8d89-f35f28444f59" providerId="ADAL" clId="{8374847C-FFEB-424B-BD26-D0447D2E7295}" dt="2023-11-09T02:31:14.014" v="90" actId="2696"/>
        <pc:sldMkLst>
          <pc:docMk/>
          <pc:sldMk cId="2061670960" sldId="389"/>
        </pc:sldMkLst>
      </pc:sldChg>
      <pc:sldChg chg="modSp add">
        <pc:chgData name="Lissa Pollacia" userId="e1d15512-2a95-4d4e-8d89-f35f28444f59" providerId="ADAL" clId="{8374847C-FFEB-424B-BD26-D0447D2E7295}" dt="2023-11-09T16:25:34.873" v="175" actId="12"/>
        <pc:sldMkLst>
          <pc:docMk/>
          <pc:sldMk cId="2534056178" sldId="389"/>
        </pc:sldMkLst>
        <pc:spChg chg="mod">
          <ac:chgData name="Lissa Pollacia" userId="e1d15512-2a95-4d4e-8d89-f35f28444f59" providerId="ADAL" clId="{8374847C-FFEB-424B-BD26-D0447D2E7295}" dt="2023-11-09T16:25:25.538" v="174" actId="20577"/>
          <ac:spMkLst>
            <pc:docMk/>
            <pc:sldMk cId="2534056178" sldId="389"/>
            <ac:spMk id="2" creationId="{38226605-F3FB-4FCC-9F49-9DE5AEB1BC16}"/>
          </ac:spMkLst>
        </pc:spChg>
        <pc:spChg chg="mod">
          <ac:chgData name="Lissa Pollacia" userId="e1d15512-2a95-4d4e-8d89-f35f28444f59" providerId="ADAL" clId="{8374847C-FFEB-424B-BD26-D0447D2E7295}" dt="2023-11-09T16:25:34.873" v="175" actId="12"/>
          <ac:spMkLst>
            <pc:docMk/>
            <pc:sldMk cId="2534056178" sldId="389"/>
            <ac:spMk id="3" creationId="{646E38DD-2D02-4FE4-AE9C-E30D37A21E8E}"/>
          </ac:spMkLst>
        </pc:spChg>
      </pc:sldChg>
      <pc:sldChg chg="modSp add">
        <pc:chgData name="Lissa Pollacia" userId="e1d15512-2a95-4d4e-8d89-f35f28444f59" providerId="ADAL" clId="{8374847C-FFEB-424B-BD26-D0447D2E7295}" dt="2023-11-09T16:34:29.799" v="206" actId="6549"/>
        <pc:sldMkLst>
          <pc:docMk/>
          <pc:sldMk cId="2455491289" sldId="390"/>
        </pc:sldMkLst>
        <pc:spChg chg="mod">
          <ac:chgData name="Lissa Pollacia" userId="e1d15512-2a95-4d4e-8d89-f35f28444f59" providerId="ADAL" clId="{8374847C-FFEB-424B-BD26-D0447D2E7295}" dt="2023-11-09T16:34:01.449" v="198" actId="20577"/>
          <ac:spMkLst>
            <pc:docMk/>
            <pc:sldMk cId="2455491289" sldId="390"/>
            <ac:spMk id="2" creationId="{956E5475-5FD8-430D-A7F1-BC6BF2F335A8}"/>
          </ac:spMkLst>
        </pc:spChg>
        <pc:spChg chg="mod">
          <ac:chgData name="Lissa Pollacia" userId="e1d15512-2a95-4d4e-8d89-f35f28444f59" providerId="ADAL" clId="{8374847C-FFEB-424B-BD26-D0447D2E7295}" dt="2023-11-09T16:34:29.799" v="206" actId="6549"/>
          <ac:spMkLst>
            <pc:docMk/>
            <pc:sldMk cId="2455491289" sldId="390"/>
            <ac:spMk id="3" creationId="{FDA1C001-F20E-489F-A7F8-8D21173EC067}"/>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1" name="Rectangle 3"/>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Book Antiqua"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Book Antiqua"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Book Antiqua"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Book Antiqua"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1150938" y="692150"/>
            <a:ext cx="4556125" cy="3416300"/>
          </a:xfrm>
          <a:ln/>
        </p:spPr>
      </p:sp>
      <p:sp>
        <p:nvSpPr>
          <p:cNvPr id="163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150938" y="692150"/>
            <a:ext cx="4556125" cy="3416300"/>
          </a:xfrm>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150938" y="692150"/>
            <a:ext cx="4556125" cy="3416300"/>
          </a:xfrm>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50938" y="692150"/>
            <a:ext cx="4556125" cy="3416300"/>
          </a:xfrm>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a:t>OWNER(</a:t>
            </a:r>
            <a:r>
              <a:rPr lang="en-US" altLang="en-US" u="sng"/>
              <a:t>OwnerID</a:t>
            </a:r>
            <a:r>
              <a:rPr lang="en-US" altLang="en-US"/>
              <a:t>, OwnerFirst, OwnerLast)</a:t>
            </a:r>
          </a:p>
          <a:p>
            <a:endParaRPr lang="en-US" altLang="en-US"/>
          </a:p>
          <a:p>
            <a:r>
              <a:rPr lang="en-US" altLang="en-US"/>
              <a:t>PET(</a:t>
            </a:r>
            <a:r>
              <a:rPr lang="en-US" altLang="en-US" u="sng"/>
              <a:t>PetID</a:t>
            </a:r>
            <a:r>
              <a:rPr lang="en-US" altLang="en-US"/>
              <a:t>, PetName, PetAge, Breed)</a:t>
            </a:r>
          </a:p>
          <a:p>
            <a:endParaRPr lang="en-US" altLang="en-US"/>
          </a:p>
          <a:p>
            <a:r>
              <a:rPr lang="en-US" altLang="en-US"/>
              <a:t>OWNER-PET(</a:t>
            </a:r>
            <a:r>
              <a:rPr lang="en-US" altLang="en-US" u="sng"/>
              <a:t>OwnerID</a:t>
            </a:r>
            <a:r>
              <a:rPr lang="en-US" altLang="en-US"/>
              <a:t>, </a:t>
            </a:r>
            <a:r>
              <a:rPr lang="en-US" altLang="en-US" u="sng"/>
              <a:t>PetID</a:t>
            </a:r>
            <a:r>
              <a:rPr lang="en-US" altLang="en-US"/>
              <a:t>)</a:t>
            </a:r>
          </a:p>
          <a:p>
            <a:r>
              <a:rPr lang="en-US" altLang="en-US"/>
              <a:t>       FK OwnerID </a:t>
            </a:r>
            <a:r>
              <a:rPr lang="en-US" altLang="en-US">
                <a:sym typeface="Wingdings" panose="05000000000000000000" pitchFamily="2" charset="2"/>
              </a:rPr>
              <a:t> OWNER</a:t>
            </a:r>
          </a:p>
          <a:p>
            <a:r>
              <a:rPr lang="en-US" altLang="en-US">
                <a:sym typeface="Wingdings" panose="05000000000000000000" pitchFamily="2" charset="2"/>
              </a:rPr>
              <a:t>      FK PetID  PET</a:t>
            </a:r>
            <a:endParaRPr lang="en-US" altLang="en-US"/>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150938" y="692150"/>
            <a:ext cx="4556125" cy="3416300"/>
          </a:xfrm>
          <a:ln/>
        </p:spPr>
      </p:sp>
      <p:sp>
        <p:nvSpPr>
          <p:cNvPr id="389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150938" y="692150"/>
            <a:ext cx="4556125" cy="3416300"/>
          </a:xfrm>
          <a:ln/>
        </p:spPr>
      </p:sp>
      <p:sp>
        <p:nvSpPr>
          <p:cNvPr id="4096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Wingdings" panose="05000000000000000000" pitchFamily="2" charset="2"/>
              <a:buNone/>
            </a:pPr>
            <a:r>
              <a:rPr lang="en-US" altLang="en-US" sz="1400">
                <a:latin typeface="Calibri" panose="020F0502020204030204" pitchFamily="34" charset="0"/>
              </a:rPr>
              <a:t>FIREFIGHTER(</a:t>
            </a:r>
            <a:r>
              <a:rPr lang="en-US" altLang="en-US" sz="1400" u="sng">
                <a:latin typeface="Calibri" panose="020F0502020204030204" pitchFamily="34" charset="0"/>
              </a:rPr>
              <a:t> FireFighterID</a:t>
            </a:r>
            <a:r>
              <a:rPr lang="en-US" altLang="en-US" sz="1400">
                <a:latin typeface="Calibri" panose="020F0502020204030204" pitchFamily="34" charset="0"/>
              </a:rPr>
              <a:t>,</a:t>
            </a:r>
            <a:r>
              <a:rPr lang="en-US" altLang="en-US" sz="1400">
                <a:latin typeface="Calibri" panose="020F0502020204030204" pitchFamily="34" charset="0"/>
                <a:sym typeface="Wingdings" panose="05000000000000000000" pitchFamily="2" charset="2"/>
              </a:rPr>
              <a:t> </a:t>
            </a:r>
            <a:r>
              <a:rPr lang="en-US" altLang="en-US" sz="1400">
                <a:latin typeface="Calibri" panose="020F0502020204030204" pitchFamily="34" charset="0"/>
              </a:rPr>
              <a:t>F_First, F_Last, F_Rank)</a:t>
            </a:r>
          </a:p>
          <a:p>
            <a:pPr>
              <a:buFont typeface="Wingdings" panose="05000000000000000000" pitchFamily="2" charset="2"/>
              <a:buNone/>
            </a:pPr>
            <a:r>
              <a:rPr lang="en-US" altLang="en-US" sz="1400">
                <a:latin typeface="Calibri" panose="020F0502020204030204" pitchFamily="34" charset="0"/>
              </a:rPr>
              <a:t>INCIDENT</a:t>
            </a:r>
            <a:r>
              <a:rPr lang="en-US" altLang="en-US" sz="1400" u="sng">
                <a:latin typeface="Calibri" panose="020F0502020204030204" pitchFamily="34" charset="0"/>
              </a:rPr>
              <a:t>(IncidentID</a:t>
            </a:r>
            <a:r>
              <a:rPr lang="en-US" altLang="en-US" sz="1400">
                <a:latin typeface="Calibri" panose="020F0502020204030204" pitchFamily="34" charset="0"/>
              </a:rPr>
              <a:t>,</a:t>
            </a:r>
            <a:r>
              <a:rPr lang="en-US" altLang="en-US" sz="1400">
                <a:latin typeface="Calibri" panose="020F0502020204030204" pitchFamily="34" charset="0"/>
                <a:sym typeface="Wingdings" panose="05000000000000000000" pitchFamily="2" charset="2"/>
              </a:rPr>
              <a:t> Incident_type, Date, Street, City)</a:t>
            </a:r>
          </a:p>
          <a:p>
            <a:pPr>
              <a:buFont typeface="Wingdings" panose="05000000000000000000" pitchFamily="2" charset="2"/>
              <a:buNone/>
            </a:pPr>
            <a:r>
              <a:rPr lang="en-US" altLang="en-US" sz="1400">
                <a:latin typeface="Calibri" panose="020F0502020204030204" pitchFamily="34" charset="0"/>
                <a:sym typeface="Wingdings" panose="05000000000000000000" pitchFamily="2" charset="2"/>
              </a:rPr>
              <a:t>FIREFIGHTER-INCIDENT( </a:t>
            </a:r>
            <a:r>
              <a:rPr lang="en-US" altLang="en-US" sz="1400" u="sng">
                <a:latin typeface="Calibri" panose="020F0502020204030204" pitchFamily="34" charset="0"/>
                <a:sym typeface="Wingdings" panose="05000000000000000000" pitchFamily="2" charset="2"/>
              </a:rPr>
              <a:t>FireFighterID, IncidentID</a:t>
            </a:r>
            <a:r>
              <a:rPr lang="en-US" altLang="en-US" sz="1400">
                <a:latin typeface="Calibri" panose="020F0502020204030204" pitchFamily="34" charset="0"/>
                <a:sym typeface="Wingdings" panose="05000000000000000000" pitchFamily="2" charset="2"/>
              </a:rPr>
              <a:t>, Hours_worked)</a:t>
            </a:r>
          </a:p>
          <a:p>
            <a:pPr>
              <a:buFont typeface="Wingdings" panose="05000000000000000000" pitchFamily="2" charset="2"/>
              <a:buNone/>
            </a:pPr>
            <a:r>
              <a:rPr lang="en-US" altLang="en-US" sz="1400">
                <a:latin typeface="Calibri" panose="020F0502020204030204" pitchFamily="34" charset="0"/>
                <a:sym typeface="Wingdings" panose="05000000000000000000" pitchFamily="2" charset="2"/>
              </a:rPr>
              <a:t>	FK FireFighterID  FIREFIGHTER</a:t>
            </a:r>
          </a:p>
          <a:p>
            <a:pPr>
              <a:buFont typeface="Wingdings" panose="05000000000000000000" pitchFamily="2" charset="2"/>
              <a:buNone/>
            </a:pPr>
            <a:r>
              <a:rPr lang="en-US" altLang="en-US" sz="1400">
                <a:latin typeface="Calibri" panose="020F0502020204030204" pitchFamily="34" charset="0"/>
                <a:sym typeface="Wingdings" panose="05000000000000000000" pitchFamily="2" charset="2"/>
              </a:rPr>
              <a:t>	FK IncidentID  INCIDENT</a:t>
            </a:r>
            <a:endParaRPr lang="en-US" altLang="en-US" sz="1400">
              <a:latin typeface="Calibri" panose="020F0502020204030204" pitchFamily="34" charset="0"/>
            </a:endParaRPr>
          </a:p>
          <a:p>
            <a:endParaRPr lang="en-US" altLang="en-US" sz="1400">
              <a:latin typeface="Calibri" panose="020F0502020204030204" pitchFamily="34" charset="0"/>
            </a:endParaRPr>
          </a:p>
          <a:p>
            <a:endParaRPr lang="en-US" altLang="en-US" sz="1400">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50938" y="692150"/>
            <a:ext cx="4556125" cy="3416300"/>
          </a:xfrm>
          <a:ln/>
        </p:spPr>
      </p:sp>
      <p:sp>
        <p:nvSpPr>
          <p:cNvPr id="2457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31243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0938" y="692150"/>
            <a:ext cx="4556125" cy="3416300"/>
          </a:xfrm>
          <a:ln/>
        </p:spPr>
      </p:sp>
      <p:sp>
        <p:nvSpPr>
          <p:cNvPr id="450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50938" y="692150"/>
            <a:ext cx="4556125" cy="3416300"/>
          </a:xfrm>
          <a:ln/>
        </p:spPr>
      </p:sp>
      <p:sp>
        <p:nvSpPr>
          <p:cNvPr id="471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Wingdings" panose="05000000000000000000" pitchFamily="2" charset="2"/>
              <a:buNone/>
            </a:pPr>
            <a:r>
              <a:rPr lang="en-US" altLang="en-US"/>
              <a:t>MATERIAL(</a:t>
            </a:r>
            <a:r>
              <a:rPr lang="en-US" altLang="en-US" u="sng"/>
              <a:t>MaterialID</a:t>
            </a:r>
            <a:r>
              <a:rPr lang="en-US" altLang="en-US"/>
              <a:t>, Mat_desr, mat_type, PricePerUnit, ManufacID)</a:t>
            </a:r>
          </a:p>
          <a:p>
            <a:pPr>
              <a:buFont typeface="Wingdings" panose="05000000000000000000" pitchFamily="2" charset="2"/>
              <a:buNone/>
            </a:pPr>
            <a:r>
              <a:rPr lang="en-US" altLang="en-US"/>
              <a:t>	FK ManufacID </a:t>
            </a:r>
            <a:r>
              <a:rPr lang="en-US" altLang="en-US">
                <a:sym typeface="Wingdings" panose="05000000000000000000" pitchFamily="2" charset="2"/>
              </a:rPr>
              <a:t> MANUFACTURER</a:t>
            </a:r>
            <a:endParaRPr lang="en-US" altLang="en-US"/>
          </a:p>
          <a:p>
            <a:pPr>
              <a:buFont typeface="Wingdings" panose="05000000000000000000" pitchFamily="2" charset="2"/>
              <a:buNone/>
            </a:pPr>
            <a:endParaRPr lang="en-US" altLang="en-US"/>
          </a:p>
          <a:p>
            <a:pPr>
              <a:buFont typeface="Wingdings" panose="05000000000000000000" pitchFamily="2" charset="2"/>
              <a:buNone/>
            </a:pPr>
            <a:r>
              <a:rPr lang="en-US" altLang="en-US"/>
              <a:t>MANUFACTURER( ManufacID, ManufacName, ManufacLocation)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0938" y="692150"/>
            <a:ext cx="4556125" cy="3416300"/>
          </a:xfrm>
          <a:ln/>
        </p:spPr>
      </p:sp>
      <p:sp>
        <p:nvSpPr>
          <p:cNvPr id="450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922940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50938" y="692150"/>
            <a:ext cx="4556125" cy="3416300"/>
          </a:xfrm>
          <a:ln/>
        </p:spPr>
      </p:sp>
      <p:sp>
        <p:nvSpPr>
          <p:cNvPr id="471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Wingdings" panose="05000000000000000000" pitchFamily="2" charset="2"/>
              <a:buNone/>
            </a:pPr>
            <a:r>
              <a:rPr lang="en-US" altLang="en-US"/>
              <a:t>MATERIAL(</a:t>
            </a:r>
            <a:r>
              <a:rPr lang="en-US" altLang="en-US" u="sng"/>
              <a:t>MaterialID</a:t>
            </a:r>
            <a:r>
              <a:rPr lang="en-US" altLang="en-US"/>
              <a:t>, Mat_desr, mat_type, PricePerUnit, ManufacID)</a:t>
            </a:r>
          </a:p>
          <a:p>
            <a:pPr>
              <a:buFont typeface="Wingdings" panose="05000000000000000000" pitchFamily="2" charset="2"/>
              <a:buNone/>
            </a:pPr>
            <a:r>
              <a:rPr lang="en-US" altLang="en-US"/>
              <a:t>	FK ManufacID </a:t>
            </a:r>
            <a:r>
              <a:rPr lang="en-US" altLang="en-US">
                <a:sym typeface="Wingdings" panose="05000000000000000000" pitchFamily="2" charset="2"/>
              </a:rPr>
              <a:t> MANUFACTURER</a:t>
            </a:r>
            <a:endParaRPr lang="en-US" altLang="en-US"/>
          </a:p>
          <a:p>
            <a:pPr>
              <a:buFont typeface="Wingdings" panose="05000000000000000000" pitchFamily="2" charset="2"/>
              <a:buNone/>
            </a:pPr>
            <a:endParaRPr lang="en-US" altLang="en-US"/>
          </a:p>
          <a:p>
            <a:pPr>
              <a:buFont typeface="Wingdings" panose="05000000000000000000" pitchFamily="2" charset="2"/>
              <a:buNone/>
            </a:pPr>
            <a:r>
              <a:rPr lang="en-US" altLang="en-US"/>
              <a:t>MANUFACTURER( ManufacID, ManufacName, ManufacLocation)</a:t>
            </a:r>
          </a:p>
        </p:txBody>
      </p:sp>
    </p:spTree>
    <p:extLst>
      <p:ext uri="{BB962C8B-B14F-4D97-AF65-F5344CB8AC3E}">
        <p14:creationId xmlns:p14="http://schemas.microsoft.com/office/powerpoint/2010/main" val="4271082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1150938" y="692150"/>
            <a:ext cx="4556125" cy="3416300"/>
          </a:xfrm>
          <a:ln/>
        </p:spPr>
      </p:sp>
      <p:sp>
        <p:nvSpPr>
          <p:cNvPr id="184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50938" y="692150"/>
            <a:ext cx="4556125" cy="3416300"/>
          </a:xfrm>
          <a:ln/>
        </p:spPr>
      </p:sp>
      <p:sp>
        <p:nvSpPr>
          <p:cNvPr id="266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1150938" y="692150"/>
            <a:ext cx="4556125" cy="3416300"/>
          </a:xfrm>
          <a:ln/>
        </p:spPr>
      </p:sp>
      <p:sp>
        <p:nvSpPr>
          <p:cNvPr id="204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1150938" y="692150"/>
            <a:ext cx="4556125" cy="3416300"/>
          </a:xfrm>
          <a:ln/>
        </p:spPr>
      </p:sp>
      <p:sp>
        <p:nvSpPr>
          <p:cNvPr id="225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Wingdings" panose="05000000000000000000" pitchFamily="2" charset="2"/>
              <a:buNone/>
            </a:pPr>
            <a:r>
              <a:rPr lang="en-US" altLang="en-US"/>
              <a:t>OWNER(</a:t>
            </a:r>
            <a:r>
              <a:rPr lang="en-US" altLang="en-US" u="sng"/>
              <a:t>OwnerID</a:t>
            </a:r>
            <a:r>
              <a:rPr lang="en-US" altLang="en-US"/>
              <a:t>, FirstName, LastName,)</a:t>
            </a:r>
          </a:p>
          <a:p>
            <a:pPr>
              <a:buFont typeface="Wingdings" panose="05000000000000000000" pitchFamily="2" charset="2"/>
              <a:buNone/>
            </a:pPr>
            <a:endParaRPr lang="en-US" altLang="en-US"/>
          </a:p>
          <a:p>
            <a:pPr>
              <a:buFont typeface="Wingdings" panose="05000000000000000000" pitchFamily="2" charset="2"/>
              <a:buNone/>
            </a:pPr>
            <a:r>
              <a:rPr lang="en-US" altLang="en-US"/>
              <a:t>PET (</a:t>
            </a:r>
            <a:r>
              <a:rPr lang="en-US" altLang="en-US" u="sng"/>
              <a:t>PetID</a:t>
            </a:r>
            <a:r>
              <a:rPr lang="en-US" altLang="en-US"/>
              <a:t>, PetName, Age, Breed, OwnerID)</a:t>
            </a:r>
          </a:p>
          <a:p>
            <a:pPr>
              <a:buFont typeface="Wingdings" panose="05000000000000000000" pitchFamily="2" charset="2"/>
              <a:buNone/>
            </a:pPr>
            <a:r>
              <a:rPr lang="en-US" altLang="en-US"/>
              <a:t>     FK OwnerID </a:t>
            </a:r>
            <a:r>
              <a:rPr lang="en-US" altLang="en-US">
                <a:sym typeface="Wingdings" panose="05000000000000000000" pitchFamily="2" charset="2"/>
              </a:rPr>
              <a:t> OWNER</a:t>
            </a:r>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1150938" y="692150"/>
            <a:ext cx="4556125" cy="3416300"/>
          </a:xfrm>
          <a:ln/>
        </p:spPr>
      </p:sp>
      <p:sp>
        <p:nvSpPr>
          <p:cNvPr id="204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716789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1150938" y="692150"/>
            <a:ext cx="4556125" cy="3416300"/>
          </a:xfrm>
          <a:ln/>
        </p:spPr>
      </p:sp>
      <p:sp>
        <p:nvSpPr>
          <p:cNvPr id="225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Wingdings" panose="05000000000000000000" pitchFamily="2" charset="2"/>
              <a:buNone/>
            </a:pPr>
            <a:r>
              <a:rPr lang="en-US" altLang="en-US"/>
              <a:t>OWNER(</a:t>
            </a:r>
            <a:r>
              <a:rPr lang="en-US" altLang="en-US" u="sng"/>
              <a:t>OwnerID</a:t>
            </a:r>
            <a:r>
              <a:rPr lang="en-US" altLang="en-US"/>
              <a:t>, FirstName, LastName,)</a:t>
            </a:r>
          </a:p>
          <a:p>
            <a:pPr>
              <a:buFont typeface="Wingdings" panose="05000000000000000000" pitchFamily="2" charset="2"/>
              <a:buNone/>
            </a:pPr>
            <a:endParaRPr lang="en-US" altLang="en-US"/>
          </a:p>
          <a:p>
            <a:pPr>
              <a:buFont typeface="Wingdings" panose="05000000000000000000" pitchFamily="2" charset="2"/>
              <a:buNone/>
            </a:pPr>
            <a:r>
              <a:rPr lang="en-US" altLang="en-US"/>
              <a:t>PET (</a:t>
            </a:r>
            <a:r>
              <a:rPr lang="en-US" altLang="en-US" u="sng"/>
              <a:t>PetID</a:t>
            </a:r>
            <a:r>
              <a:rPr lang="en-US" altLang="en-US"/>
              <a:t>, PetName, Age, Breed, OwnerID)</a:t>
            </a:r>
          </a:p>
          <a:p>
            <a:pPr>
              <a:buFont typeface="Wingdings" panose="05000000000000000000" pitchFamily="2" charset="2"/>
              <a:buNone/>
            </a:pPr>
            <a:r>
              <a:rPr lang="en-US" altLang="en-US"/>
              <a:t>     FK OwnerID </a:t>
            </a:r>
            <a:r>
              <a:rPr lang="en-US" altLang="en-US">
                <a:sym typeface="Wingdings" panose="05000000000000000000" pitchFamily="2" charset="2"/>
              </a:rPr>
              <a:t> OWNER</a:t>
            </a:r>
            <a:endParaRPr lang="en-US" altLang="en-US"/>
          </a:p>
        </p:txBody>
      </p:sp>
    </p:spTree>
    <p:extLst>
      <p:ext uri="{BB962C8B-B14F-4D97-AF65-F5344CB8AC3E}">
        <p14:creationId xmlns:p14="http://schemas.microsoft.com/office/powerpoint/2010/main" val="3902496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50938" y="692150"/>
            <a:ext cx="4556125" cy="3416300"/>
          </a:xfrm>
          <a:ln/>
        </p:spPr>
      </p:sp>
      <p:sp>
        <p:nvSpPr>
          <p:cNvPr id="2457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85630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50938" y="692150"/>
            <a:ext cx="4556125" cy="3416300"/>
          </a:xfrm>
          <a:ln/>
        </p:spPr>
      </p:sp>
      <p:sp>
        <p:nvSpPr>
          <p:cNvPr id="2867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150938" y="692150"/>
            <a:ext cx="4556125" cy="3416300"/>
          </a:xfrm>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p>
          </p:txBody>
        </p:sp>
      </p:grpSp>
      <p:sp>
        <p:nvSpPr>
          <p:cNvPr id="199692" name="Rectangle 12"/>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19969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DFE41C3F-E7C9-4CE7-BF1E-86AB43744916}" type="slidenum">
              <a:rPr lang="en-US" altLang="en-US"/>
              <a:pPr>
                <a:defRPr/>
              </a:pPr>
              <a:t>‹#›</a:t>
            </a:fld>
            <a:endParaRPr lang="en-US" altLang="en-US"/>
          </a:p>
        </p:txBody>
      </p:sp>
    </p:spTree>
    <p:extLst>
      <p:ext uri="{BB962C8B-B14F-4D97-AF65-F5344CB8AC3E}">
        <p14:creationId xmlns:p14="http://schemas.microsoft.com/office/powerpoint/2010/main" val="2266834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B386D6C-B4E2-4727-A38A-A2304C0388D8}" type="slidenum">
              <a:rPr lang="en-US" altLang="en-US"/>
              <a:pPr>
                <a:defRPr/>
              </a:pPr>
              <a:t>‹#›</a:t>
            </a:fld>
            <a:endParaRPr lang="en-US" altLang="en-US"/>
          </a:p>
        </p:txBody>
      </p:sp>
    </p:spTree>
    <p:extLst>
      <p:ext uri="{BB962C8B-B14F-4D97-AF65-F5344CB8AC3E}">
        <p14:creationId xmlns:p14="http://schemas.microsoft.com/office/powerpoint/2010/main" val="1174979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132EC87-8A97-46C4-8846-1F9FCCD5252F}" type="slidenum">
              <a:rPr lang="en-US" altLang="en-US"/>
              <a:pPr>
                <a:defRPr/>
              </a:pPr>
              <a:t>‹#›</a:t>
            </a:fld>
            <a:endParaRPr lang="en-US" altLang="en-US"/>
          </a:p>
        </p:txBody>
      </p:sp>
    </p:spTree>
    <p:extLst>
      <p:ext uri="{BB962C8B-B14F-4D97-AF65-F5344CB8AC3E}">
        <p14:creationId xmlns:p14="http://schemas.microsoft.com/office/powerpoint/2010/main" val="3225708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DC832945-8A0E-479F-B1C9-80704954CB7F}" type="slidenum">
              <a:rPr lang="en-US" altLang="en-US"/>
              <a:pPr>
                <a:defRPr/>
              </a:pPr>
              <a:t>‹#›</a:t>
            </a:fld>
            <a:endParaRPr lang="en-US" altLang="en-US"/>
          </a:p>
        </p:txBody>
      </p:sp>
    </p:spTree>
    <p:extLst>
      <p:ext uri="{BB962C8B-B14F-4D97-AF65-F5344CB8AC3E}">
        <p14:creationId xmlns:p14="http://schemas.microsoft.com/office/powerpoint/2010/main" val="1898536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7D7E131-D955-4000-BFD6-D6A1DEE4FF69}" type="slidenum">
              <a:rPr lang="en-US" altLang="en-US"/>
              <a:pPr>
                <a:defRPr/>
              </a:pPr>
              <a:t>‹#›</a:t>
            </a:fld>
            <a:endParaRPr lang="en-US" altLang="en-US"/>
          </a:p>
        </p:txBody>
      </p:sp>
    </p:spTree>
    <p:extLst>
      <p:ext uri="{BB962C8B-B14F-4D97-AF65-F5344CB8AC3E}">
        <p14:creationId xmlns:p14="http://schemas.microsoft.com/office/powerpoint/2010/main" val="2174398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BABF461F-4F22-43B9-AE81-E250BEAD1EEC}" type="slidenum">
              <a:rPr lang="en-US" altLang="en-US"/>
              <a:pPr>
                <a:defRPr/>
              </a:pPr>
              <a:t>‹#›</a:t>
            </a:fld>
            <a:endParaRPr lang="en-US" altLang="en-US"/>
          </a:p>
        </p:txBody>
      </p:sp>
    </p:spTree>
    <p:extLst>
      <p:ext uri="{BB962C8B-B14F-4D97-AF65-F5344CB8AC3E}">
        <p14:creationId xmlns:p14="http://schemas.microsoft.com/office/powerpoint/2010/main" val="3193514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1B13634C-75B7-4771-A36E-96907DAED437}" type="slidenum">
              <a:rPr lang="en-US" altLang="en-US"/>
              <a:pPr>
                <a:defRPr/>
              </a:pPr>
              <a:t>‹#›</a:t>
            </a:fld>
            <a:endParaRPr lang="en-US" altLang="en-US"/>
          </a:p>
        </p:txBody>
      </p:sp>
    </p:spTree>
    <p:extLst>
      <p:ext uri="{BB962C8B-B14F-4D97-AF65-F5344CB8AC3E}">
        <p14:creationId xmlns:p14="http://schemas.microsoft.com/office/powerpoint/2010/main" val="625945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B9959839-E4DD-4E4D-AED1-DE8EF35538FD}" type="slidenum">
              <a:rPr lang="en-US" altLang="en-US"/>
              <a:pPr>
                <a:defRPr/>
              </a:pPr>
              <a:t>‹#›</a:t>
            </a:fld>
            <a:endParaRPr lang="en-US" altLang="en-US"/>
          </a:p>
        </p:txBody>
      </p:sp>
    </p:spTree>
    <p:extLst>
      <p:ext uri="{BB962C8B-B14F-4D97-AF65-F5344CB8AC3E}">
        <p14:creationId xmlns:p14="http://schemas.microsoft.com/office/powerpoint/2010/main" val="2683040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01D57FFB-E60B-4234-B271-A64D507F76BE}" type="slidenum">
              <a:rPr lang="en-US" altLang="en-US"/>
              <a:pPr>
                <a:defRPr/>
              </a:pPr>
              <a:t>‹#›</a:t>
            </a:fld>
            <a:endParaRPr lang="en-US" altLang="en-US"/>
          </a:p>
        </p:txBody>
      </p:sp>
    </p:spTree>
    <p:extLst>
      <p:ext uri="{BB962C8B-B14F-4D97-AF65-F5344CB8AC3E}">
        <p14:creationId xmlns:p14="http://schemas.microsoft.com/office/powerpoint/2010/main" val="370549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B5BC987-5FB6-48B8-8A9C-22F118487447}" type="slidenum">
              <a:rPr lang="en-US" altLang="en-US"/>
              <a:pPr>
                <a:defRPr/>
              </a:pPr>
              <a:t>‹#›</a:t>
            </a:fld>
            <a:endParaRPr lang="en-US" altLang="en-US"/>
          </a:p>
        </p:txBody>
      </p:sp>
    </p:spTree>
    <p:extLst>
      <p:ext uri="{BB962C8B-B14F-4D97-AF65-F5344CB8AC3E}">
        <p14:creationId xmlns:p14="http://schemas.microsoft.com/office/powerpoint/2010/main" val="2452311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71AB9686-2509-4E9C-88D0-866A8EBF3D6C}" type="slidenum">
              <a:rPr lang="en-US" altLang="en-US"/>
              <a:pPr>
                <a:defRPr/>
              </a:pPr>
              <a:t>‹#›</a:t>
            </a:fld>
            <a:endParaRPr lang="en-US" altLang="en-US"/>
          </a:p>
        </p:txBody>
      </p:sp>
    </p:spTree>
    <p:extLst>
      <p:ext uri="{BB962C8B-B14F-4D97-AF65-F5344CB8AC3E}">
        <p14:creationId xmlns:p14="http://schemas.microsoft.com/office/powerpoint/2010/main" val="343752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31" name="Rectangle 7"/>
          <p:cNvSpPr>
            <a:spLocks noChangeArrowheads="1"/>
          </p:cNvSpPr>
          <p:nvPr/>
        </p:nvSpPr>
        <p:spPr bwMode="gray">
          <a:xfrm>
            <a:off x="762000" y="99060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ctr" eaLnBrk="1" hangingPunct="1">
              <a:defRPr/>
            </a:pPr>
            <a:endParaRPr kumimoji="1" lang="en-US" altLang="en-US"/>
          </a:p>
        </p:txBody>
      </p:sp>
      <p:sp>
        <p:nvSpPr>
          <p:cNvPr id="1033" name="Rectangle 9"/>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8667"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pPr>
              <a:defRPr/>
            </a:pPr>
            <a:endParaRPr lang="en-US"/>
          </a:p>
        </p:txBody>
      </p:sp>
      <p:sp>
        <p:nvSpPr>
          <p:cNvPr id="198668"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198669"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51E71D43-673B-4C6A-914C-F9103F6C51F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76"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14400" y="4724400"/>
            <a:ext cx="7793037" cy="900113"/>
          </a:xfrm>
          <a:noFill/>
        </p:spPr>
        <p:txBody>
          <a:bodyPr lIns="90488" tIns="44450" rIns="90488" bIns="44450" anchor="ctr"/>
          <a:lstStyle/>
          <a:p>
            <a:pPr eaLnBrk="1" hangingPunct="1"/>
            <a:r>
              <a:rPr lang="en-US" altLang="en-US" sz="3200"/>
              <a:t>Fixing database designs that are wrong</a:t>
            </a:r>
          </a:p>
        </p:txBody>
      </p:sp>
      <p:sp>
        <p:nvSpPr>
          <p:cNvPr id="4099" name="Rectangle 3"/>
          <p:cNvSpPr>
            <a:spLocks noGrp="1" noChangeArrowheads="1"/>
          </p:cNvSpPr>
          <p:nvPr>
            <p:ph type="body" idx="1"/>
          </p:nvPr>
        </p:nvSpPr>
        <p:spPr>
          <a:xfrm>
            <a:off x="1182688" y="2906713"/>
            <a:ext cx="7772400" cy="2205037"/>
          </a:xfrm>
          <a:noFill/>
        </p:spPr>
        <p:txBody>
          <a:bodyPr lIns="90488" tIns="44450" rIns="90488" bIns="44450"/>
          <a:lstStyle/>
          <a:p>
            <a:pPr algn="ctr" eaLnBrk="1" hangingPunct="1">
              <a:buFont typeface="Wingdings" panose="05000000000000000000" pitchFamily="2" charset="2"/>
              <a:buNone/>
            </a:pPr>
            <a:r>
              <a:rPr lang="en-US" altLang="en-US" sz="4400" b="1"/>
              <a:t>Database Design:</a:t>
            </a:r>
          </a:p>
          <a:p>
            <a:pPr algn="ctr" eaLnBrk="1" hangingPunct="1">
              <a:buFont typeface="Wingdings" panose="05000000000000000000" pitchFamily="2" charset="2"/>
              <a:buNone/>
            </a:pPr>
            <a:r>
              <a:rPr lang="en-US" altLang="en-US" sz="4400" b="1"/>
              <a:t>Normal Forms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099">
                                            <p:txEl>
                                              <p:pRg st="0" end="0"/>
                                            </p:txEl>
                                          </p:spTgt>
                                        </p:tgtEl>
                                        <p:attrNameLst>
                                          <p:attrName>style.visibility</p:attrName>
                                        </p:attrNameLst>
                                      </p:cBhvr>
                                      <p:to>
                                        <p:strVal val="visible"/>
                                      </p:to>
                                    </p:set>
                                    <p:anim to="" calcmode="lin" valueType="num">
                                      <p:cBhvr>
                                        <p:cTn id="7" dur="1" fill="hold"/>
                                        <p:tgtEl>
                                          <p:spTgt spid="409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099">
                                            <p:txEl>
                                              <p:pRg st="1" end="1"/>
                                            </p:txEl>
                                          </p:spTgt>
                                        </p:tgtEl>
                                        <p:attrNameLst>
                                          <p:attrName>style.visibility</p:attrName>
                                        </p:attrNameLst>
                                      </p:cBhvr>
                                      <p:to>
                                        <p:strVal val="visible"/>
                                      </p:to>
                                    </p:set>
                                    <p:anim to="" calcmode="lin" valueType="num">
                                      <p:cBhvr>
                                        <p:cTn id="12" dur="1" fill="hold"/>
                                        <p:tgtEl>
                                          <p:spTgt spid="409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z="4000"/>
              <a:t>This is a badly designed table:</a:t>
            </a:r>
          </a:p>
        </p:txBody>
      </p:sp>
      <p:sp>
        <p:nvSpPr>
          <p:cNvPr id="245763" name="Rectangle 3"/>
          <p:cNvSpPr>
            <a:spLocks noGrp="1" noChangeArrowheads="1"/>
          </p:cNvSpPr>
          <p:nvPr>
            <p:ph type="body" idx="1"/>
          </p:nvPr>
        </p:nvSpPr>
        <p:spPr>
          <a:xfrm>
            <a:off x="457200" y="2125662"/>
            <a:ext cx="8610600" cy="4114800"/>
          </a:xfrm>
        </p:spPr>
        <p:txBody>
          <a:bodyPr/>
          <a:lstStyle/>
          <a:p>
            <a:pPr marL="0" indent="0" eaLnBrk="1" hangingPunct="1">
              <a:buNone/>
              <a:defRPr/>
            </a:pPr>
            <a:r>
              <a:rPr lang="en-US" altLang="en-US" sz="3000"/>
              <a:t>CUSTOMER(</a:t>
            </a:r>
            <a:r>
              <a:rPr lang="en-US" altLang="en-US" sz="3000" u="sng"/>
              <a:t>CustID</a:t>
            </a:r>
            <a:r>
              <a:rPr lang="en-US" altLang="en-US" sz="3000"/>
              <a:t>, Cname, Phone, OrderNum1, </a:t>
            </a:r>
            <a:r>
              <a:rPr lang="en-US" altLang="en-US" sz="3000">
                <a:solidFill>
                  <a:srgbClr val="063DE8"/>
                </a:solidFill>
              </a:rPr>
              <a:t>Orderdate1,OrderNum2, Orderdate2, OrderNum3, Orderdate3, OrderNum4, Orderdate4, OrderNum5, Orderdate5</a:t>
            </a:r>
            <a:r>
              <a:rPr lang="en-US" altLang="en-US" sz="3000"/>
              <a:t>)</a:t>
            </a:r>
          </a:p>
          <a:p>
            <a:pPr eaLnBrk="1" hangingPunct="1">
              <a:defRPr/>
            </a:pPr>
            <a:r>
              <a:rPr lang="en-US" altLang="en-US">
                <a:solidFill>
                  <a:schemeClr val="hlink"/>
                </a:solidFill>
              </a:rPr>
              <a:t>Repeating group (Orderdate, OrderNum) is not permitted </a:t>
            </a:r>
          </a:p>
          <a:p>
            <a:pPr eaLnBrk="1" hangingPunct="1">
              <a:defRPr/>
            </a:pPr>
            <a:r>
              <a:rPr lang="en-US" altLang="en-US">
                <a:solidFill>
                  <a:schemeClr val="hlink"/>
                </a:solidFill>
              </a:rPr>
              <a:t>We say it “Violates 1</a:t>
            </a:r>
            <a:r>
              <a:rPr lang="en-US" altLang="en-US" baseline="30000">
                <a:solidFill>
                  <a:schemeClr val="hlink"/>
                </a:solidFill>
              </a:rPr>
              <a:t>st</a:t>
            </a:r>
            <a:r>
              <a:rPr lang="en-US" altLang="en-US">
                <a:solidFill>
                  <a:schemeClr val="hlink"/>
                </a:solidFill>
              </a:rPr>
              <a:t> Normal Form”</a:t>
            </a:r>
          </a:p>
        </p:txBody>
      </p:sp>
      <p:sp>
        <p:nvSpPr>
          <p:cNvPr id="14340" name="Line 6"/>
          <p:cNvSpPr>
            <a:spLocks noChangeShapeType="1"/>
          </p:cNvSpPr>
          <p:nvPr/>
        </p:nvSpPr>
        <p:spPr bwMode="auto">
          <a:xfrm flipV="1">
            <a:off x="2971800" y="3048000"/>
            <a:ext cx="0" cy="762000"/>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5763">
                                            <p:txEl>
                                              <p:pRg st="1" end="1"/>
                                            </p:txEl>
                                          </p:spTgt>
                                        </p:tgtEl>
                                        <p:attrNameLst>
                                          <p:attrName>style.visibility</p:attrName>
                                        </p:attrNameLst>
                                      </p:cBhvr>
                                      <p:to>
                                        <p:strVal val="visible"/>
                                      </p:to>
                                    </p:set>
                                    <p:anim to="" calcmode="lin" valueType="num">
                                      <p:cBhvr>
                                        <p:cTn id="7" dur="1" fill="hold"/>
                                        <p:tgtEl>
                                          <p:spTgt spid="245763">
                                            <p:txEl>
                                              <p:pRg st="1" end="1"/>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5763">
                                            <p:txEl>
                                              <p:pRg st="2" end="2"/>
                                            </p:txEl>
                                          </p:spTgt>
                                        </p:tgtEl>
                                        <p:attrNameLst>
                                          <p:attrName>style.visibility</p:attrName>
                                        </p:attrNameLst>
                                      </p:cBhvr>
                                      <p:to>
                                        <p:strVal val="visible"/>
                                      </p:to>
                                    </p:set>
                                    <p:anim to="" calcmode="lin" valueType="num">
                                      <p:cBhvr>
                                        <p:cTn id="12" dur="1" fill="hold"/>
                                        <p:tgtEl>
                                          <p:spTgt spid="24576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50938" y="617538"/>
            <a:ext cx="7231062" cy="1143000"/>
          </a:xfrm>
        </p:spPr>
        <p:txBody>
          <a:bodyPr/>
          <a:lstStyle/>
          <a:p>
            <a:pPr eaLnBrk="1" hangingPunct="1"/>
            <a:r>
              <a:rPr lang="en-US" altLang="en-US" sz="4000"/>
              <a:t>This table actually contains a 1-many relationship:</a:t>
            </a:r>
          </a:p>
        </p:txBody>
      </p:sp>
      <p:sp>
        <p:nvSpPr>
          <p:cNvPr id="276483" name="Rectangle 3"/>
          <p:cNvSpPr>
            <a:spLocks noGrp="1" noChangeArrowheads="1"/>
          </p:cNvSpPr>
          <p:nvPr>
            <p:ph type="body" idx="1"/>
          </p:nvPr>
        </p:nvSpPr>
        <p:spPr>
          <a:xfrm>
            <a:off x="1182688" y="2017713"/>
            <a:ext cx="7772400" cy="4222749"/>
          </a:xfrm>
        </p:spPr>
        <p:txBody>
          <a:bodyPr/>
          <a:lstStyle/>
          <a:p>
            <a:pPr eaLnBrk="1" hangingPunct="1"/>
            <a:r>
              <a:rPr lang="en-US" altLang="en-US"/>
              <a:t>So there are really 2 tables, not one</a:t>
            </a:r>
          </a:p>
          <a:p>
            <a:pPr eaLnBrk="1" hangingPunct="1"/>
            <a:endParaRPr lang="en-US" altLang="en-US"/>
          </a:p>
          <a:p>
            <a:pPr eaLnBrk="1" hangingPunct="1">
              <a:buFont typeface="Wingdings" panose="05000000000000000000" pitchFamily="2" charset="2"/>
              <a:buNone/>
            </a:pPr>
            <a:r>
              <a:rPr lang="en-US" altLang="en-US"/>
              <a:t> </a:t>
            </a:r>
            <a:endParaRPr lang="en-US" altLang="en-US">
              <a:solidFill>
                <a:schemeClr val="hlink"/>
              </a:solidFill>
            </a:endParaRPr>
          </a:p>
        </p:txBody>
      </p:sp>
      <p:grpSp>
        <p:nvGrpSpPr>
          <p:cNvPr id="15364" name="Group 8"/>
          <p:cNvGrpSpPr>
            <a:grpSpLocks/>
          </p:cNvGrpSpPr>
          <p:nvPr/>
        </p:nvGrpSpPr>
        <p:grpSpPr bwMode="auto">
          <a:xfrm>
            <a:off x="914400" y="3276600"/>
            <a:ext cx="6934200" cy="1371600"/>
            <a:chOff x="576" y="1632"/>
            <a:chExt cx="4368" cy="864"/>
          </a:xfrm>
        </p:grpSpPr>
        <p:grpSp>
          <p:nvGrpSpPr>
            <p:cNvPr id="15365" name="Group 9"/>
            <p:cNvGrpSpPr>
              <a:grpSpLocks/>
            </p:cNvGrpSpPr>
            <p:nvPr/>
          </p:nvGrpSpPr>
          <p:grpSpPr bwMode="auto">
            <a:xfrm>
              <a:off x="576" y="1632"/>
              <a:ext cx="4368" cy="864"/>
              <a:chOff x="576" y="2112"/>
              <a:chExt cx="4368" cy="864"/>
            </a:xfrm>
          </p:grpSpPr>
          <p:sp>
            <p:nvSpPr>
              <p:cNvPr id="15367" name="Rectangle 10"/>
              <p:cNvSpPr>
                <a:spLocks noChangeArrowheads="1"/>
              </p:cNvSpPr>
              <p:nvPr/>
            </p:nvSpPr>
            <p:spPr bwMode="auto">
              <a:xfrm>
                <a:off x="576" y="2208"/>
                <a:ext cx="1152" cy="52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CUSTOMER</a:t>
                </a:r>
              </a:p>
            </p:txBody>
          </p:sp>
          <p:sp>
            <p:nvSpPr>
              <p:cNvPr id="15368" name="Rectangle 11"/>
              <p:cNvSpPr>
                <a:spLocks noChangeArrowheads="1"/>
              </p:cNvSpPr>
              <p:nvPr/>
            </p:nvSpPr>
            <p:spPr bwMode="auto">
              <a:xfrm>
                <a:off x="3792" y="2256"/>
                <a:ext cx="1152" cy="52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ORDER</a:t>
                </a:r>
              </a:p>
            </p:txBody>
          </p:sp>
          <p:sp>
            <p:nvSpPr>
              <p:cNvPr id="15369" name="Line 12"/>
              <p:cNvSpPr>
                <a:spLocks noChangeShapeType="1"/>
              </p:cNvSpPr>
              <p:nvPr/>
            </p:nvSpPr>
            <p:spPr bwMode="auto">
              <a:xfrm>
                <a:off x="1728" y="2544"/>
                <a:ext cx="144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0" name="Line 13"/>
              <p:cNvSpPr>
                <a:spLocks noChangeShapeType="1"/>
              </p:cNvSpPr>
              <p:nvPr/>
            </p:nvSpPr>
            <p:spPr bwMode="auto">
              <a:xfrm flipV="1">
                <a:off x="3648" y="2448"/>
                <a:ext cx="144"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1" name="Line 14"/>
              <p:cNvSpPr>
                <a:spLocks noChangeShapeType="1"/>
              </p:cNvSpPr>
              <p:nvPr/>
            </p:nvSpPr>
            <p:spPr bwMode="auto">
              <a:xfrm>
                <a:off x="3648" y="2544"/>
                <a:ext cx="144"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2" name="Oval 15"/>
              <p:cNvSpPr>
                <a:spLocks noChangeArrowheads="1"/>
              </p:cNvSpPr>
              <p:nvPr/>
            </p:nvSpPr>
            <p:spPr bwMode="auto">
              <a:xfrm>
                <a:off x="3504" y="2448"/>
                <a:ext cx="96" cy="192"/>
              </a:xfrm>
              <a:prstGeom prst="ellips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endParaRPr lang="en-US" altLang="en-US" sz="2400"/>
              </a:p>
            </p:txBody>
          </p:sp>
          <p:sp>
            <p:nvSpPr>
              <p:cNvPr id="15373" name="Line 16"/>
              <p:cNvSpPr>
                <a:spLocks noChangeShapeType="1"/>
              </p:cNvSpPr>
              <p:nvPr/>
            </p:nvSpPr>
            <p:spPr bwMode="auto">
              <a:xfrm>
                <a:off x="1872" y="2448"/>
                <a:ext cx="0" cy="1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4" name="Line 17"/>
              <p:cNvSpPr>
                <a:spLocks noChangeShapeType="1"/>
              </p:cNvSpPr>
              <p:nvPr/>
            </p:nvSpPr>
            <p:spPr bwMode="auto">
              <a:xfrm>
                <a:off x="1968" y="2448"/>
                <a:ext cx="0" cy="1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5375" name="Text Box 18"/>
              <p:cNvSpPr txBox="1">
                <a:spLocks noChangeArrowheads="1"/>
              </p:cNvSpPr>
              <p:nvPr/>
            </p:nvSpPr>
            <p:spPr bwMode="auto">
              <a:xfrm>
                <a:off x="1872" y="2112"/>
                <a:ext cx="90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b="1"/>
                  <a:t>Submits</a:t>
                </a:r>
              </a:p>
            </p:txBody>
          </p:sp>
          <p:sp>
            <p:nvSpPr>
              <p:cNvPr id="15376" name="Text Box 19"/>
              <p:cNvSpPr txBox="1">
                <a:spLocks noChangeArrowheads="1"/>
              </p:cNvSpPr>
              <p:nvPr/>
            </p:nvSpPr>
            <p:spPr bwMode="auto">
              <a:xfrm>
                <a:off x="2448" y="2688"/>
                <a:ext cx="14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b="1"/>
                  <a:t>Submitted by</a:t>
                </a:r>
              </a:p>
            </p:txBody>
          </p:sp>
        </p:grpSp>
        <p:sp>
          <p:nvSpPr>
            <p:cNvPr id="15366" name="Line 20"/>
            <p:cNvSpPr>
              <a:spLocks noChangeShapeType="1"/>
            </p:cNvSpPr>
            <p:nvPr/>
          </p:nvSpPr>
          <p:spPr bwMode="auto">
            <a:xfrm>
              <a:off x="3120" y="2064"/>
              <a:ext cx="67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76483">
                                            <p:txEl>
                                              <p:pRg st="0" end="0"/>
                                            </p:txEl>
                                          </p:spTgt>
                                        </p:tgtEl>
                                        <p:attrNameLst>
                                          <p:attrName>style.visibility</p:attrName>
                                        </p:attrNameLst>
                                      </p:cBhvr>
                                      <p:to>
                                        <p:strVal val="visible"/>
                                      </p:to>
                                    </p:set>
                                    <p:anim to="" calcmode="lin" valueType="num">
                                      <p:cBhvr>
                                        <p:cTn id="7" dur="1" fill="hold"/>
                                        <p:tgtEl>
                                          <p:spTgt spid="27648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76483">
                                            <p:txEl>
                                              <p:pRg st="2" end="2"/>
                                            </p:txEl>
                                          </p:spTgt>
                                        </p:tgtEl>
                                        <p:attrNameLst>
                                          <p:attrName>style.visibility</p:attrName>
                                        </p:attrNameLst>
                                      </p:cBhvr>
                                      <p:to>
                                        <p:strVal val="visible"/>
                                      </p:to>
                                    </p:set>
                                    <p:anim to="" calcmode="lin" valueType="num">
                                      <p:cBhvr>
                                        <p:cTn id="12" dur="1" fill="hold"/>
                                        <p:tgtEl>
                                          <p:spTgt spid="27648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z="3200"/>
              <a:t>To convert CUSTOMER to 1NF: Create a new table ORDER and move the repeating group to the new table:</a:t>
            </a:r>
          </a:p>
        </p:txBody>
      </p:sp>
      <p:sp>
        <p:nvSpPr>
          <p:cNvPr id="277507"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800"/>
              <a:t>CUSTOMER(</a:t>
            </a:r>
            <a:r>
              <a:rPr lang="en-US" altLang="en-US" sz="2800" u="sng"/>
              <a:t>CustID</a:t>
            </a:r>
            <a:r>
              <a:rPr lang="en-US" altLang="en-US" sz="2800"/>
              <a:t>, Cname, Phone)</a:t>
            </a:r>
          </a:p>
          <a:p>
            <a:pPr eaLnBrk="1" hangingPunct="1">
              <a:buFont typeface="Wingdings" panose="05000000000000000000" pitchFamily="2" charset="2"/>
              <a:buNone/>
            </a:pPr>
            <a:r>
              <a:rPr lang="en-US" altLang="en-US" sz="2800"/>
              <a:t>ORDER(</a:t>
            </a:r>
            <a:r>
              <a:rPr lang="en-US" altLang="en-US" sz="2800" u="sng"/>
              <a:t>OrderNum</a:t>
            </a:r>
            <a:r>
              <a:rPr lang="en-US" altLang="en-US" sz="2800"/>
              <a:t>, Orderdate, CustID)</a:t>
            </a:r>
          </a:p>
          <a:p>
            <a:pPr eaLnBrk="1" hangingPunct="1">
              <a:buFont typeface="Wingdings" panose="05000000000000000000" pitchFamily="2" charset="2"/>
              <a:buNone/>
            </a:pPr>
            <a:r>
              <a:rPr lang="en-US" altLang="en-US" sz="2800"/>
              <a:t>      FK  CustID </a:t>
            </a:r>
            <a:r>
              <a:rPr lang="en-US" altLang="en-US" sz="2800">
                <a:sym typeface="Wingdings" panose="05000000000000000000" pitchFamily="2" charset="2"/>
              </a:rPr>
              <a:t> CUSTOMER</a:t>
            </a:r>
            <a:endParaRPr lang="en-US" altLang="en-US" sz="2800"/>
          </a:p>
          <a:p>
            <a:pPr eaLnBrk="1" hangingPunct="1">
              <a:buFont typeface="Wingdings" panose="05000000000000000000" pitchFamily="2" charset="2"/>
              <a:buNone/>
            </a:pPr>
            <a:endParaRPr lang="en-US" altLang="en-US" sz="2800"/>
          </a:p>
          <a:p>
            <a:pPr eaLnBrk="1" hangingPunct="1">
              <a:buFont typeface="Wingdings" panose="05000000000000000000" pitchFamily="2" charset="2"/>
              <a:buNone/>
            </a:pPr>
            <a:r>
              <a:rPr lang="en-US" altLang="en-US" sz="2800"/>
              <a:t> </a:t>
            </a:r>
            <a:endParaRPr lang="en-US" altLang="en-US" sz="2800">
              <a:solidFill>
                <a:schemeClr val="hlink"/>
              </a:solidFill>
            </a:endParaRPr>
          </a:p>
        </p:txBody>
      </p:sp>
      <p:grpSp>
        <p:nvGrpSpPr>
          <p:cNvPr id="17412" name="Group 4"/>
          <p:cNvGrpSpPr>
            <a:grpSpLocks/>
          </p:cNvGrpSpPr>
          <p:nvPr/>
        </p:nvGrpSpPr>
        <p:grpSpPr bwMode="auto">
          <a:xfrm>
            <a:off x="457200" y="4868862"/>
            <a:ext cx="6934200" cy="1371600"/>
            <a:chOff x="576" y="1632"/>
            <a:chExt cx="4368" cy="864"/>
          </a:xfrm>
        </p:grpSpPr>
        <p:grpSp>
          <p:nvGrpSpPr>
            <p:cNvPr id="17416" name="Group 5"/>
            <p:cNvGrpSpPr>
              <a:grpSpLocks/>
            </p:cNvGrpSpPr>
            <p:nvPr/>
          </p:nvGrpSpPr>
          <p:grpSpPr bwMode="auto">
            <a:xfrm>
              <a:off x="576" y="1632"/>
              <a:ext cx="4368" cy="864"/>
              <a:chOff x="576" y="2112"/>
              <a:chExt cx="4368" cy="864"/>
            </a:xfrm>
          </p:grpSpPr>
          <p:sp>
            <p:nvSpPr>
              <p:cNvPr id="17418" name="Rectangle 6"/>
              <p:cNvSpPr>
                <a:spLocks noChangeArrowheads="1"/>
              </p:cNvSpPr>
              <p:nvPr/>
            </p:nvSpPr>
            <p:spPr bwMode="auto">
              <a:xfrm>
                <a:off x="576" y="2208"/>
                <a:ext cx="1152" cy="52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CUSTOMER</a:t>
                </a:r>
              </a:p>
            </p:txBody>
          </p:sp>
          <p:sp>
            <p:nvSpPr>
              <p:cNvPr id="17419" name="Rectangle 7"/>
              <p:cNvSpPr>
                <a:spLocks noChangeArrowheads="1"/>
              </p:cNvSpPr>
              <p:nvPr/>
            </p:nvSpPr>
            <p:spPr bwMode="auto">
              <a:xfrm>
                <a:off x="3792" y="2256"/>
                <a:ext cx="1152" cy="52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ORDER</a:t>
                </a:r>
              </a:p>
            </p:txBody>
          </p:sp>
          <p:sp>
            <p:nvSpPr>
              <p:cNvPr id="17420" name="Line 8"/>
              <p:cNvSpPr>
                <a:spLocks noChangeShapeType="1"/>
              </p:cNvSpPr>
              <p:nvPr/>
            </p:nvSpPr>
            <p:spPr bwMode="auto">
              <a:xfrm>
                <a:off x="1728" y="2544"/>
                <a:ext cx="144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7421" name="Line 9"/>
              <p:cNvSpPr>
                <a:spLocks noChangeShapeType="1"/>
              </p:cNvSpPr>
              <p:nvPr/>
            </p:nvSpPr>
            <p:spPr bwMode="auto">
              <a:xfrm flipV="1">
                <a:off x="3648" y="2448"/>
                <a:ext cx="144"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7422" name="Line 10"/>
              <p:cNvSpPr>
                <a:spLocks noChangeShapeType="1"/>
              </p:cNvSpPr>
              <p:nvPr/>
            </p:nvSpPr>
            <p:spPr bwMode="auto">
              <a:xfrm>
                <a:off x="3648" y="2544"/>
                <a:ext cx="144" cy="9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7423" name="Oval 11"/>
              <p:cNvSpPr>
                <a:spLocks noChangeArrowheads="1"/>
              </p:cNvSpPr>
              <p:nvPr/>
            </p:nvSpPr>
            <p:spPr bwMode="auto">
              <a:xfrm>
                <a:off x="3504" y="2448"/>
                <a:ext cx="96" cy="192"/>
              </a:xfrm>
              <a:prstGeom prst="ellips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endParaRPr lang="en-US" altLang="en-US" sz="2400"/>
              </a:p>
            </p:txBody>
          </p:sp>
          <p:sp>
            <p:nvSpPr>
              <p:cNvPr id="17424" name="Line 12"/>
              <p:cNvSpPr>
                <a:spLocks noChangeShapeType="1"/>
              </p:cNvSpPr>
              <p:nvPr/>
            </p:nvSpPr>
            <p:spPr bwMode="auto">
              <a:xfrm>
                <a:off x="1872" y="2448"/>
                <a:ext cx="0" cy="1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7425" name="Line 13"/>
              <p:cNvSpPr>
                <a:spLocks noChangeShapeType="1"/>
              </p:cNvSpPr>
              <p:nvPr/>
            </p:nvSpPr>
            <p:spPr bwMode="auto">
              <a:xfrm>
                <a:off x="1968" y="2448"/>
                <a:ext cx="0" cy="1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7426" name="Text Box 14"/>
              <p:cNvSpPr txBox="1">
                <a:spLocks noChangeArrowheads="1"/>
              </p:cNvSpPr>
              <p:nvPr/>
            </p:nvSpPr>
            <p:spPr bwMode="auto">
              <a:xfrm>
                <a:off x="1872" y="2112"/>
                <a:ext cx="90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b="1"/>
                  <a:t>Submits</a:t>
                </a:r>
              </a:p>
            </p:txBody>
          </p:sp>
          <p:sp>
            <p:nvSpPr>
              <p:cNvPr id="17427" name="Text Box 15"/>
              <p:cNvSpPr txBox="1">
                <a:spLocks noChangeArrowheads="1"/>
              </p:cNvSpPr>
              <p:nvPr/>
            </p:nvSpPr>
            <p:spPr bwMode="auto">
              <a:xfrm>
                <a:off x="2448" y="2688"/>
                <a:ext cx="140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b="1"/>
                  <a:t>Submitted by</a:t>
                </a:r>
              </a:p>
            </p:txBody>
          </p:sp>
        </p:grpSp>
        <p:sp>
          <p:nvSpPr>
            <p:cNvPr id="17417" name="Line 16"/>
            <p:cNvSpPr>
              <a:spLocks noChangeShapeType="1"/>
            </p:cNvSpPr>
            <p:nvPr/>
          </p:nvSpPr>
          <p:spPr bwMode="auto">
            <a:xfrm>
              <a:off x="3120" y="2064"/>
              <a:ext cx="67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7413" name="Group 1"/>
          <p:cNvGrpSpPr>
            <a:grpSpLocks/>
          </p:cNvGrpSpPr>
          <p:nvPr/>
        </p:nvGrpSpPr>
        <p:grpSpPr bwMode="auto">
          <a:xfrm>
            <a:off x="5791200" y="2987871"/>
            <a:ext cx="2743200" cy="1828800"/>
            <a:chOff x="5638800" y="3041846"/>
            <a:chExt cx="2743200" cy="1828800"/>
          </a:xfrm>
        </p:grpSpPr>
        <p:sp>
          <p:nvSpPr>
            <p:cNvPr id="17414" name="Text Box 17"/>
            <p:cNvSpPr txBox="1">
              <a:spLocks noChangeArrowheads="1"/>
            </p:cNvSpPr>
            <p:nvPr/>
          </p:nvSpPr>
          <p:spPr bwMode="auto">
            <a:xfrm>
              <a:off x="5638800" y="3673671"/>
              <a:ext cx="2743200" cy="1196975"/>
            </a:xfrm>
            <a:prstGeom prst="rect">
              <a:avLst/>
            </a:prstGeom>
            <a:solidFill>
              <a:srgbClr val="FF7C80"/>
            </a:solidFill>
            <a:ln w="9525">
              <a:solidFill>
                <a:schemeClr val="tx1"/>
              </a:solidFill>
              <a:miter lim="800000"/>
              <a:headEnd/>
              <a:tailEnd/>
            </a:ln>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a:t>Add the foreign</a:t>
              </a:r>
            </a:p>
            <a:p>
              <a:pPr eaLnBrk="1" hangingPunct="1">
                <a:spcBef>
                  <a:spcPct val="0"/>
                </a:spcBef>
                <a:buClrTx/>
                <a:buSzTx/>
                <a:buFontTx/>
                <a:buNone/>
              </a:pPr>
              <a:r>
                <a:rPr lang="en-US" altLang="en-US" sz="2400"/>
                <a:t>key for the 1-Many</a:t>
              </a:r>
            </a:p>
            <a:p>
              <a:pPr eaLnBrk="1" hangingPunct="1">
                <a:spcBef>
                  <a:spcPct val="0"/>
                </a:spcBef>
                <a:buClrTx/>
                <a:buSzTx/>
                <a:buFontTx/>
                <a:buNone/>
              </a:pPr>
              <a:r>
                <a:rPr lang="en-US" altLang="en-US" sz="2400"/>
                <a:t>relationship.</a:t>
              </a:r>
            </a:p>
          </p:txBody>
        </p:sp>
        <p:sp>
          <p:nvSpPr>
            <p:cNvPr id="17415" name="Line 18"/>
            <p:cNvSpPr>
              <a:spLocks noChangeShapeType="1"/>
            </p:cNvSpPr>
            <p:nvPr/>
          </p:nvSpPr>
          <p:spPr bwMode="auto">
            <a:xfrm flipV="1">
              <a:off x="6705600" y="3041846"/>
              <a:ext cx="0" cy="631825"/>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77507">
                                            <p:txEl>
                                              <p:pRg st="0" end="0"/>
                                            </p:txEl>
                                          </p:spTgt>
                                        </p:tgtEl>
                                        <p:attrNameLst>
                                          <p:attrName>style.visibility</p:attrName>
                                        </p:attrNameLst>
                                      </p:cBhvr>
                                      <p:to>
                                        <p:strVal val="visible"/>
                                      </p:to>
                                    </p:set>
                                    <p:anim to="" calcmode="lin" valueType="num">
                                      <p:cBhvr>
                                        <p:cTn id="7" dur="1" fill="hold"/>
                                        <p:tgtEl>
                                          <p:spTgt spid="27750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77507">
                                            <p:txEl>
                                              <p:pRg st="1" end="1"/>
                                            </p:txEl>
                                          </p:spTgt>
                                        </p:tgtEl>
                                        <p:attrNameLst>
                                          <p:attrName>style.visibility</p:attrName>
                                        </p:attrNameLst>
                                      </p:cBhvr>
                                      <p:to>
                                        <p:strVal val="visible"/>
                                      </p:to>
                                    </p:set>
                                    <p:anim to="" calcmode="lin" valueType="num">
                                      <p:cBhvr>
                                        <p:cTn id="12" dur="1" fill="hold"/>
                                        <p:tgtEl>
                                          <p:spTgt spid="27750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77507">
                                            <p:txEl>
                                              <p:pRg st="2" end="2"/>
                                            </p:txEl>
                                          </p:spTgt>
                                        </p:tgtEl>
                                        <p:attrNameLst>
                                          <p:attrName>style.visibility</p:attrName>
                                        </p:attrNameLst>
                                      </p:cBhvr>
                                      <p:to>
                                        <p:strVal val="visible"/>
                                      </p:to>
                                    </p:set>
                                    <p:anim to="" calcmode="lin" valueType="num">
                                      <p:cBhvr>
                                        <p:cTn id="17" dur="1" fill="hold"/>
                                        <p:tgtEl>
                                          <p:spTgt spid="277507">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77507">
                                            <p:txEl>
                                              <p:pRg st="4" end="4"/>
                                            </p:txEl>
                                          </p:spTgt>
                                        </p:tgtEl>
                                        <p:attrNameLst>
                                          <p:attrName>style.visibility</p:attrName>
                                        </p:attrNameLst>
                                      </p:cBhvr>
                                      <p:to>
                                        <p:strVal val="visible"/>
                                      </p:to>
                                    </p:set>
                                    <p:anim to="" calcmode="lin" valueType="num">
                                      <p:cBhvr>
                                        <p:cTn id="22" dur="1" fill="hold"/>
                                        <p:tgtEl>
                                          <p:spTgt spid="27750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a:t>Quidditch Problem #1:</a:t>
            </a:r>
          </a:p>
        </p:txBody>
      </p:sp>
      <p:sp>
        <p:nvSpPr>
          <p:cNvPr id="19459" name="Content Placeholder 2"/>
          <p:cNvSpPr>
            <a:spLocks noGrp="1"/>
          </p:cNvSpPr>
          <p:nvPr>
            <p:ph idx="1"/>
          </p:nvPr>
        </p:nvSpPr>
        <p:spPr/>
        <p:txBody>
          <a:bodyPr/>
          <a:lstStyle/>
          <a:p>
            <a:pPr marL="0" indent="0">
              <a:buFont typeface="Wingdings" panose="05000000000000000000" pitchFamily="2" charset="2"/>
              <a:buNone/>
            </a:pPr>
            <a:r>
              <a:rPr lang="en-US" altLang="en-US"/>
              <a:t>Normalize the following:</a:t>
            </a:r>
          </a:p>
          <a:p>
            <a:pPr marL="0" indent="0">
              <a:buFont typeface="Wingdings" panose="05000000000000000000" pitchFamily="2" charset="2"/>
              <a:buNone/>
            </a:pPr>
            <a:r>
              <a:rPr lang="en-US" altLang="en-US"/>
              <a:t>PETOWNER(</a:t>
            </a:r>
            <a:r>
              <a:rPr lang="en-US" altLang="en-US" u="sng" err="1"/>
              <a:t>OwnerID</a:t>
            </a:r>
            <a:r>
              <a:rPr lang="en-US" altLang="en-US"/>
              <a:t>, FirstName, </a:t>
            </a:r>
            <a:r>
              <a:rPr lang="en-US" altLang="en-US" err="1"/>
              <a:t>LastName</a:t>
            </a:r>
            <a:r>
              <a:rPr lang="en-US" altLang="en-US"/>
              <a:t>, PetName1, PetAge1, Breed1, PetName2, PetAge2, Breed2, PetName3, PetAge3, Breed3)</a:t>
            </a:r>
          </a:p>
          <a:p>
            <a:pPr marL="0" indent="0">
              <a:buFont typeface="Wingdings" panose="05000000000000000000" pitchFamily="2" charset="2"/>
              <a:buNone/>
            </a:pPr>
            <a:endParaRPr lang="en-US" altLang="en-US"/>
          </a:p>
          <a:p>
            <a:pPr marL="0" indent="0">
              <a:buFont typeface="Wingdings" panose="05000000000000000000" pitchFamily="2" charset="2"/>
              <a:buNone/>
            </a:pPr>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62000" y="617538"/>
            <a:ext cx="8382000" cy="1143000"/>
          </a:xfrm>
        </p:spPr>
        <p:txBody>
          <a:bodyPr/>
          <a:lstStyle/>
          <a:p>
            <a:r>
              <a:rPr lang="en-US" altLang="en-US"/>
              <a:t>Quidditch #1 Solution</a:t>
            </a:r>
          </a:p>
        </p:txBody>
      </p:sp>
      <p:sp>
        <p:nvSpPr>
          <p:cNvPr id="21507" name="Content Placeholder 2"/>
          <p:cNvSpPr>
            <a:spLocks noGrp="1"/>
          </p:cNvSpPr>
          <p:nvPr>
            <p:ph idx="1"/>
          </p:nvPr>
        </p:nvSpPr>
        <p:spPr>
          <a:xfrm>
            <a:off x="609600" y="2017713"/>
            <a:ext cx="8345488" cy="4114800"/>
          </a:xfrm>
        </p:spPr>
        <p:txBody>
          <a:bodyPr/>
          <a:lstStyle/>
          <a:p>
            <a:pPr marL="0" indent="0">
              <a:buFont typeface="Wingdings" panose="05000000000000000000" pitchFamily="2" charset="2"/>
              <a:buNone/>
            </a:pPr>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a:t>Quidditch Problem #2:</a:t>
            </a:r>
          </a:p>
        </p:txBody>
      </p:sp>
      <p:sp>
        <p:nvSpPr>
          <p:cNvPr id="19459" name="Content Placeholder 2"/>
          <p:cNvSpPr>
            <a:spLocks noGrp="1"/>
          </p:cNvSpPr>
          <p:nvPr>
            <p:ph idx="1"/>
          </p:nvPr>
        </p:nvSpPr>
        <p:spPr/>
        <p:txBody>
          <a:bodyPr/>
          <a:lstStyle/>
          <a:p>
            <a:pPr marL="0" indent="0">
              <a:buNone/>
            </a:pPr>
            <a:r>
              <a:rPr lang="en-US" altLang="en-US"/>
              <a:t>Normalize the following:</a:t>
            </a:r>
          </a:p>
          <a:p>
            <a:pPr marL="0" indent="0">
              <a:buNone/>
            </a:pPr>
            <a:r>
              <a:rPr lang="en-US" altLang="en-US"/>
              <a:t>JOB(</a:t>
            </a:r>
            <a:r>
              <a:rPr lang="en-US" altLang="en-US" u="sng" err="1"/>
              <a:t>Job_code</a:t>
            </a:r>
            <a:r>
              <a:rPr lang="en-US" altLang="en-US"/>
              <a:t>, </a:t>
            </a:r>
            <a:r>
              <a:rPr lang="en-US" altLang="en-US" err="1"/>
              <a:t>Job_description</a:t>
            </a:r>
            <a:r>
              <a:rPr lang="en-US" altLang="en-US"/>
              <a:t>, </a:t>
            </a:r>
            <a:r>
              <a:rPr lang="en-US" altLang="en-US" err="1"/>
              <a:t>Job_chg_hour</a:t>
            </a:r>
            <a:r>
              <a:rPr lang="en-US" altLang="en-US"/>
              <a:t>, EmpNum1, EmpFName1, EmpLName1, EmpHireDate1, EmpNum2, EmpFName2, EmpLName2, EmpHireDate2, EmpNum3, EmpFName3, EmpLName3, EmpHireDate3, EmpNum4, EmpFName4, EmpLName4, EmpHireDate4)</a:t>
            </a:r>
          </a:p>
          <a:p>
            <a:pPr marL="0" indent="0">
              <a:buFont typeface="Wingdings" panose="05000000000000000000" pitchFamily="2" charset="2"/>
              <a:buNone/>
            </a:pPr>
            <a:endParaRPr lang="en-US" altLang="en-US"/>
          </a:p>
          <a:p>
            <a:pPr marL="0" indent="0">
              <a:buFont typeface="Wingdings" panose="05000000000000000000" pitchFamily="2" charset="2"/>
              <a:buNone/>
            </a:pPr>
            <a:endParaRPr lang="en-US" altLang="en-US"/>
          </a:p>
        </p:txBody>
      </p:sp>
    </p:spTree>
    <p:extLst>
      <p:ext uri="{BB962C8B-B14F-4D97-AF65-F5344CB8AC3E}">
        <p14:creationId xmlns:p14="http://schemas.microsoft.com/office/powerpoint/2010/main" val="517187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62000" y="617538"/>
            <a:ext cx="8382000" cy="1143000"/>
          </a:xfrm>
        </p:spPr>
        <p:txBody>
          <a:bodyPr/>
          <a:lstStyle/>
          <a:p>
            <a:r>
              <a:rPr lang="en-US" altLang="en-US"/>
              <a:t>Quidditch #2 Solution</a:t>
            </a:r>
          </a:p>
        </p:txBody>
      </p:sp>
      <p:sp>
        <p:nvSpPr>
          <p:cNvPr id="21507" name="Content Placeholder 2"/>
          <p:cNvSpPr>
            <a:spLocks noGrp="1"/>
          </p:cNvSpPr>
          <p:nvPr>
            <p:ph idx="1"/>
          </p:nvPr>
        </p:nvSpPr>
        <p:spPr>
          <a:xfrm>
            <a:off x="609600" y="2017713"/>
            <a:ext cx="8345488" cy="4114800"/>
          </a:xfrm>
        </p:spPr>
        <p:txBody>
          <a:bodyPr/>
          <a:lstStyle/>
          <a:p>
            <a:pPr marL="0" indent="0">
              <a:buFont typeface="Wingdings" panose="05000000000000000000" pitchFamily="2" charset="2"/>
              <a:buNone/>
            </a:pPr>
            <a:endParaRPr lang="en-US" altLang="en-US"/>
          </a:p>
        </p:txBody>
      </p:sp>
    </p:spTree>
    <p:extLst>
      <p:ext uri="{BB962C8B-B14F-4D97-AF65-F5344CB8AC3E}">
        <p14:creationId xmlns:p14="http://schemas.microsoft.com/office/powerpoint/2010/main" val="427485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eaLnBrk="1" hangingPunct="1"/>
            <a:r>
              <a:rPr lang="en-US" altLang="en-US" b="1"/>
              <a:t>Second Normal Form</a:t>
            </a:r>
          </a:p>
        </p:txBody>
      </p:sp>
      <p:sp>
        <p:nvSpPr>
          <p:cNvPr id="248835" name="Rectangle 1027"/>
          <p:cNvSpPr>
            <a:spLocks noGrp="1" noChangeArrowheads="1"/>
          </p:cNvSpPr>
          <p:nvPr>
            <p:ph type="body" idx="1"/>
          </p:nvPr>
        </p:nvSpPr>
        <p:spPr/>
        <p:txBody>
          <a:bodyPr/>
          <a:lstStyle/>
          <a:p>
            <a:pPr eaLnBrk="1" hangingPunct="1"/>
            <a:r>
              <a:rPr lang="en-US" altLang="en-US"/>
              <a:t>A table (relation) is in </a:t>
            </a:r>
            <a:r>
              <a:rPr lang="en-US" altLang="en-US">
                <a:solidFill>
                  <a:schemeClr val="hlink"/>
                </a:solidFill>
              </a:rPr>
              <a:t>2NF </a:t>
            </a:r>
            <a:r>
              <a:rPr lang="en-US" altLang="en-US"/>
              <a:t>if </a:t>
            </a:r>
          </a:p>
          <a:p>
            <a:pPr marL="971550" lvl="1" indent="-514350" eaLnBrk="1" hangingPunct="1">
              <a:buSzPct val="100000"/>
              <a:buFont typeface="Tahoma" panose="020B0604030504040204" pitchFamily="34" charset="0"/>
              <a:buAutoNum type="arabicParenR"/>
            </a:pPr>
            <a:r>
              <a:rPr lang="en-US" altLang="en-US"/>
              <a:t>it is in 1NF and </a:t>
            </a:r>
          </a:p>
          <a:p>
            <a:pPr marL="971550" lvl="1" indent="-514350" eaLnBrk="1" hangingPunct="1">
              <a:buSzPct val="100000"/>
              <a:buFont typeface="Tahoma" panose="020B0604030504040204" pitchFamily="34" charset="0"/>
              <a:buAutoNum type="arabicParenR"/>
            </a:pPr>
            <a:r>
              <a:rPr lang="en-US" altLang="en-US" u="sng"/>
              <a:t>For a table having a composite key, every non-key column is dependent on </a:t>
            </a:r>
            <a:r>
              <a:rPr lang="en-US" altLang="en-US" u="sng">
                <a:solidFill>
                  <a:srgbClr val="FF0000"/>
                </a:solidFill>
              </a:rPr>
              <a:t>the whole primary key</a:t>
            </a:r>
            <a:r>
              <a:rPr lang="en-US" altLang="en-US" u="sng"/>
              <a:t>, not just part of it</a:t>
            </a:r>
            <a:endParaRPr lang="en-US" altLang="en-US"/>
          </a:p>
        </p:txBody>
      </p:sp>
    </p:spTree>
    <p:extLst>
      <p:ext uri="{BB962C8B-B14F-4D97-AF65-F5344CB8AC3E}">
        <p14:creationId xmlns:p14="http://schemas.microsoft.com/office/powerpoint/2010/main" val="1480556271"/>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8835">
                                            <p:txEl>
                                              <p:pRg st="0" end="0"/>
                                            </p:txEl>
                                          </p:spTgt>
                                        </p:tgtEl>
                                        <p:attrNameLst>
                                          <p:attrName>style.visibility</p:attrName>
                                        </p:attrNameLst>
                                      </p:cBhvr>
                                      <p:to>
                                        <p:strVal val="visible"/>
                                      </p:to>
                                    </p:set>
                                    <p:anim to="" calcmode="lin" valueType="num">
                                      <p:cBhvr>
                                        <p:cTn id="7" dur="1" fill="hold"/>
                                        <p:tgtEl>
                                          <p:spTgt spid="24883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499"/>
                                          </p:stCondLst>
                                        </p:cTn>
                                        <p:tgtEl>
                                          <p:spTgt spid="248835">
                                            <p:txEl>
                                              <p:pRg st="1" end="1"/>
                                            </p:txEl>
                                          </p:spTgt>
                                        </p:tgtEl>
                                        <p:attrNameLst>
                                          <p:attrName>style.visibility</p:attrName>
                                        </p:attrNameLst>
                                      </p:cBhvr>
                                      <p:to>
                                        <p:strVal val="visible"/>
                                      </p:to>
                                    </p:set>
                                    <p:anim to="" calcmode="lin" valueType="num">
                                      <p:cBhvr>
                                        <p:cTn id="10" dur="1" fill="hold"/>
                                        <p:tgtEl>
                                          <p:spTgt spid="248835">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499"/>
                                          </p:stCondLst>
                                        </p:cTn>
                                        <p:tgtEl>
                                          <p:spTgt spid="248835">
                                            <p:txEl>
                                              <p:pRg st="2" end="2"/>
                                            </p:txEl>
                                          </p:spTgt>
                                        </p:tgtEl>
                                        <p:attrNameLst>
                                          <p:attrName>style.visibility</p:attrName>
                                        </p:attrNameLst>
                                      </p:cBhvr>
                                      <p:to>
                                        <p:strVal val="visible"/>
                                      </p:to>
                                    </p:set>
                                    <p:anim to="" calcmode="lin" valueType="num">
                                      <p:cBhvr>
                                        <p:cTn id="13" dur="1" fill="hold"/>
                                        <p:tgtEl>
                                          <p:spTgt spid="24883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xfrm>
            <a:off x="657225" y="228600"/>
            <a:ext cx="8486775" cy="1143000"/>
          </a:xfrm>
        </p:spPr>
        <p:txBody>
          <a:bodyPr/>
          <a:lstStyle/>
          <a:p>
            <a:pPr eaLnBrk="1" hangingPunct="1"/>
            <a:r>
              <a:rPr lang="en-US" altLang="en-US" sz="4000"/>
              <a:t>Example that violates 2NF:  the following ORDERLINE table</a:t>
            </a:r>
          </a:p>
        </p:txBody>
      </p:sp>
      <p:sp>
        <p:nvSpPr>
          <p:cNvPr id="249859" name="Rectangle 1027"/>
          <p:cNvSpPr>
            <a:spLocks noGrp="1" noChangeArrowheads="1"/>
          </p:cNvSpPr>
          <p:nvPr>
            <p:ph type="body" idx="1"/>
          </p:nvPr>
        </p:nvSpPr>
        <p:spPr>
          <a:xfrm>
            <a:off x="76200" y="2133600"/>
            <a:ext cx="8802688" cy="3581400"/>
          </a:xfrm>
        </p:spPr>
        <p:txBody>
          <a:bodyPr/>
          <a:lstStyle/>
          <a:p>
            <a:pPr eaLnBrk="1" hangingPunct="1">
              <a:buFont typeface="Wingdings" panose="05000000000000000000" pitchFamily="2" charset="2"/>
              <a:buNone/>
            </a:pPr>
            <a:r>
              <a:rPr lang="en-US" altLang="en-US" sz="2800" err="1"/>
              <a:t>ORDERLINE</a:t>
            </a:r>
            <a:r>
              <a:rPr lang="en-US" altLang="en-US" sz="2800"/>
              <a:t>(</a:t>
            </a:r>
            <a:r>
              <a:rPr lang="en-US" altLang="en-US" sz="2800" u="sng" err="1"/>
              <a:t>OrderNum</a:t>
            </a:r>
            <a:r>
              <a:rPr lang="en-US" altLang="en-US" sz="2800"/>
              <a:t>, </a:t>
            </a:r>
            <a:r>
              <a:rPr lang="en-US" altLang="en-US" sz="2800" u="sng" err="1"/>
              <a:t>PartNum</a:t>
            </a:r>
            <a:r>
              <a:rPr lang="en-US" altLang="en-US" sz="2800"/>
              <a:t>, </a:t>
            </a:r>
            <a:r>
              <a:rPr lang="en-US" altLang="en-US" sz="2800" err="1"/>
              <a:t>PartDescr</a:t>
            </a:r>
            <a:r>
              <a:rPr lang="en-US" altLang="en-US" sz="2800"/>
              <a:t>, </a:t>
            </a:r>
            <a:r>
              <a:rPr lang="en-US" altLang="en-US" sz="2800" err="1"/>
              <a:t>Qty</a:t>
            </a:r>
            <a:r>
              <a:rPr lang="en-US" altLang="en-US" sz="2800"/>
              <a:t>)</a:t>
            </a:r>
          </a:p>
          <a:p>
            <a:pPr eaLnBrk="1" hangingPunct="1">
              <a:buFont typeface="Wingdings" panose="05000000000000000000" pitchFamily="2" charset="2"/>
              <a:buNone/>
            </a:pPr>
            <a:endParaRPr lang="en-US" altLang="en-US" sz="2800"/>
          </a:p>
          <a:p>
            <a:pPr eaLnBrk="1" hangingPunct="1">
              <a:buFont typeface="Wingdings" panose="05000000000000000000" pitchFamily="2" charset="2"/>
              <a:buNone/>
            </a:pPr>
            <a:r>
              <a:rPr lang="en-US" altLang="en-US" sz="2800"/>
              <a:t>  </a:t>
            </a:r>
            <a:r>
              <a:rPr lang="en-US" altLang="en-US" sz="2000"/>
              <a:t>The problem is that Part </a:t>
            </a:r>
            <a:r>
              <a:rPr lang="en-US" altLang="en-US" sz="2000" err="1"/>
              <a:t>Num</a:t>
            </a:r>
            <a:r>
              <a:rPr lang="en-US" altLang="en-US" sz="2000"/>
              <a:t> is a </a:t>
            </a:r>
            <a:r>
              <a:rPr lang="en-US" altLang="en-US" sz="2000" err="1"/>
              <a:t>PK</a:t>
            </a:r>
            <a:r>
              <a:rPr lang="en-US" altLang="en-US" sz="2000"/>
              <a:t> for </a:t>
            </a:r>
            <a:r>
              <a:rPr lang="en-US" altLang="en-US" sz="2000" err="1"/>
              <a:t>PartDescr</a:t>
            </a:r>
            <a:endParaRPr lang="en-US" altLang="en-US" sz="2000"/>
          </a:p>
          <a:p>
            <a:pPr eaLnBrk="1" hangingPunct="1">
              <a:buFont typeface="Wingdings" panose="05000000000000000000" pitchFamily="2" charset="2"/>
              <a:buNone/>
            </a:pPr>
            <a:r>
              <a:rPr lang="en-US" altLang="en-US" sz="2000"/>
              <a:t>    and that’s not the whole </a:t>
            </a:r>
            <a:r>
              <a:rPr lang="en-US" altLang="en-US" sz="2000" err="1"/>
              <a:t>PK</a:t>
            </a:r>
            <a:endParaRPr lang="en-US" altLang="en-US" sz="2000"/>
          </a:p>
        </p:txBody>
      </p:sp>
      <p:sp>
        <p:nvSpPr>
          <p:cNvPr id="27652" name="Rectangle 1028"/>
          <p:cNvSpPr>
            <a:spLocks noChangeArrowheads="1"/>
          </p:cNvSpPr>
          <p:nvPr/>
        </p:nvSpPr>
        <p:spPr bwMode="auto">
          <a:xfrm>
            <a:off x="914400" y="4114800"/>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buFont typeface="Wingdings" panose="05000000000000000000" pitchFamily="2" charset="2"/>
              <a:buNone/>
            </a:pPr>
            <a:r>
              <a:rPr lang="en-US" altLang="en-US" sz="2400" err="1"/>
              <a:t>ORDERLINE</a:t>
            </a:r>
            <a:r>
              <a:rPr lang="en-US" altLang="en-US" sz="2400"/>
              <a:t>(</a:t>
            </a:r>
            <a:r>
              <a:rPr lang="en-US" altLang="en-US" sz="2400" u="sng" err="1"/>
              <a:t>OrderNum</a:t>
            </a:r>
            <a:r>
              <a:rPr lang="en-US" altLang="en-US" sz="2400"/>
              <a:t>, </a:t>
            </a:r>
            <a:r>
              <a:rPr lang="en-US" altLang="en-US" sz="2400" u="sng" err="1">
                <a:solidFill>
                  <a:srgbClr val="063DE8"/>
                </a:solidFill>
              </a:rPr>
              <a:t>PartNum</a:t>
            </a:r>
            <a:r>
              <a:rPr lang="en-US" altLang="en-US" sz="2400">
                <a:solidFill>
                  <a:srgbClr val="063DE8"/>
                </a:solidFill>
              </a:rPr>
              <a:t>, </a:t>
            </a:r>
            <a:r>
              <a:rPr lang="en-US" altLang="en-US" sz="2400" err="1">
                <a:solidFill>
                  <a:srgbClr val="063DE8"/>
                </a:solidFill>
              </a:rPr>
              <a:t>PartDescr</a:t>
            </a:r>
            <a:r>
              <a:rPr lang="en-US" altLang="en-US" sz="2400"/>
              <a:t>, </a:t>
            </a:r>
            <a:r>
              <a:rPr lang="en-US" altLang="en-US" sz="2400" err="1"/>
              <a:t>Qty</a:t>
            </a:r>
            <a:r>
              <a:rPr lang="en-US" altLang="en-US" sz="2400"/>
              <a:t>)</a:t>
            </a:r>
          </a:p>
        </p:txBody>
      </p:sp>
      <p:sp>
        <p:nvSpPr>
          <p:cNvPr id="27653" name="Line 1029"/>
          <p:cNvSpPr>
            <a:spLocks noChangeShapeType="1"/>
          </p:cNvSpPr>
          <p:nvPr/>
        </p:nvSpPr>
        <p:spPr bwMode="auto">
          <a:xfrm>
            <a:off x="4953000" y="4953000"/>
            <a:ext cx="13716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7654" name="Line 1030"/>
          <p:cNvSpPr>
            <a:spLocks noChangeShapeType="1"/>
          </p:cNvSpPr>
          <p:nvPr/>
        </p:nvSpPr>
        <p:spPr bwMode="auto">
          <a:xfrm>
            <a:off x="4953000" y="4572000"/>
            <a:ext cx="0" cy="3810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7655" name="Line 1031"/>
          <p:cNvSpPr>
            <a:spLocks noChangeShapeType="1"/>
          </p:cNvSpPr>
          <p:nvPr/>
        </p:nvSpPr>
        <p:spPr bwMode="auto">
          <a:xfrm flipV="1">
            <a:off x="6324600" y="4572000"/>
            <a:ext cx="0" cy="3810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7656" name="AutoShape 8"/>
          <p:cNvSpPr>
            <a:spLocks noChangeArrowheads="1"/>
          </p:cNvSpPr>
          <p:nvPr/>
        </p:nvSpPr>
        <p:spPr bwMode="auto">
          <a:xfrm>
            <a:off x="6585858" y="4876800"/>
            <a:ext cx="2438400" cy="1484312"/>
          </a:xfrm>
          <a:prstGeom prst="irregularSeal2">
            <a:avLst/>
          </a:prstGeom>
          <a:solidFill>
            <a:schemeClr val="accent2"/>
          </a:solidFill>
          <a:ln w="9525">
            <a:solidFill>
              <a:schemeClr val="folHlink"/>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Violates</a:t>
            </a:r>
          </a:p>
          <a:p>
            <a:pPr algn="ctr" eaLnBrk="1" hangingPunct="1">
              <a:spcBef>
                <a:spcPct val="0"/>
              </a:spcBef>
              <a:buClrTx/>
              <a:buSzTx/>
              <a:buFontTx/>
              <a:buNone/>
            </a:pPr>
            <a:r>
              <a:rPr lang="en-US" altLang="en-US" sz="2400" b="1"/>
              <a:t>2NF</a:t>
            </a:r>
          </a:p>
        </p:txBody>
      </p:sp>
      <p:sp>
        <p:nvSpPr>
          <p:cNvPr id="2" name="TextBox 1"/>
          <p:cNvSpPr txBox="1"/>
          <p:nvPr/>
        </p:nvSpPr>
        <p:spPr>
          <a:xfrm>
            <a:off x="5334000" y="4800600"/>
            <a:ext cx="616630" cy="461665"/>
          </a:xfrm>
          <a:prstGeom prst="rect">
            <a:avLst/>
          </a:prstGeom>
          <a:noFill/>
        </p:spPr>
        <p:txBody>
          <a:bodyPr wrap="square" rtlCol="0">
            <a:spAutoFit/>
          </a:bodyPr>
          <a:lstStyle/>
          <a:p>
            <a:r>
              <a:rPr lang="en-US" err="1"/>
              <a:t>PK</a:t>
            </a: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9859">
                                            <p:txEl>
                                              <p:pRg st="0" end="0"/>
                                            </p:txEl>
                                          </p:spTgt>
                                        </p:tgtEl>
                                        <p:attrNameLst>
                                          <p:attrName>style.visibility</p:attrName>
                                        </p:attrNameLst>
                                      </p:cBhvr>
                                      <p:to>
                                        <p:strVal val="visible"/>
                                      </p:to>
                                    </p:set>
                                    <p:anim to="" calcmode="lin" valueType="num">
                                      <p:cBhvr>
                                        <p:cTn id="7" dur="1" fill="hold"/>
                                        <p:tgtEl>
                                          <p:spTgt spid="24985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9859">
                                            <p:txEl>
                                              <p:pRg st="2" end="2"/>
                                            </p:txEl>
                                          </p:spTgt>
                                        </p:tgtEl>
                                        <p:attrNameLst>
                                          <p:attrName>style.visibility</p:attrName>
                                        </p:attrNameLst>
                                      </p:cBhvr>
                                      <p:to>
                                        <p:strVal val="visible"/>
                                      </p:to>
                                    </p:set>
                                    <p:anim to="" calcmode="lin" valueType="num">
                                      <p:cBhvr>
                                        <p:cTn id="12" dur="1" fill="hold"/>
                                        <p:tgtEl>
                                          <p:spTgt spid="249859">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9859">
                                            <p:txEl>
                                              <p:pRg st="3" end="3"/>
                                            </p:txEl>
                                          </p:spTgt>
                                        </p:tgtEl>
                                        <p:attrNameLst>
                                          <p:attrName>style.visibility</p:attrName>
                                        </p:attrNameLst>
                                      </p:cBhvr>
                                      <p:to>
                                        <p:strVal val="visible"/>
                                      </p:to>
                                    </p:set>
                                    <p:anim to="" calcmode="lin" valueType="num">
                                      <p:cBhvr>
                                        <p:cTn id="17" dur="1" fill="hold"/>
                                        <p:tgtEl>
                                          <p:spTgt spid="249859">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n-US"/>
              <a:t>To convert this table to 2NF:</a:t>
            </a:r>
          </a:p>
        </p:txBody>
      </p:sp>
      <p:sp>
        <p:nvSpPr>
          <p:cNvPr id="29699" name="Rectangle 3"/>
          <p:cNvSpPr>
            <a:spLocks noGrp="1" noChangeArrowheads="1"/>
          </p:cNvSpPr>
          <p:nvPr>
            <p:ph type="body" idx="1"/>
          </p:nvPr>
        </p:nvSpPr>
        <p:spPr/>
        <p:txBody>
          <a:bodyPr/>
          <a:lstStyle/>
          <a:p>
            <a:pPr eaLnBrk="1" hangingPunct="1"/>
            <a:r>
              <a:rPr lang="en-US" altLang="en-US"/>
              <a:t>You must move PartDescr out of the ORDERLINE table.</a:t>
            </a:r>
          </a:p>
          <a:p>
            <a:pPr eaLnBrk="1" hangingPunct="1"/>
            <a:r>
              <a:rPr lang="en-US" altLang="en-US"/>
              <a:t>PartDescr belongs in a PART table</a:t>
            </a:r>
          </a:p>
          <a:p>
            <a:pPr eaLnBrk="1" hangingPunct="1"/>
            <a:r>
              <a:rPr lang="en-US" altLang="en-US"/>
              <a:t>Must create a PART table, if it’s not already there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a:t>The process of Normalization</a:t>
            </a:r>
          </a:p>
        </p:txBody>
      </p:sp>
      <p:sp>
        <p:nvSpPr>
          <p:cNvPr id="5123" name="Rectangle 3"/>
          <p:cNvSpPr>
            <a:spLocks noGrp="1" noChangeArrowheads="1"/>
          </p:cNvSpPr>
          <p:nvPr>
            <p:ph type="body" idx="1"/>
          </p:nvPr>
        </p:nvSpPr>
        <p:spPr>
          <a:xfrm>
            <a:off x="685800" y="2017713"/>
            <a:ext cx="8269288" cy="4114800"/>
          </a:xfrm>
        </p:spPr>
        <p:txBody>
          <a:bodyPr/>
          <a:lstStyle/>
          <a:p>
            <a:pPr eaLnBrk="1" hangingPunct="1"/>
            <a:r>
              <a:rPr lang="en-US" altLang="en-US"/>
              <a:t>A set of steps to </a:t>
            </a:r>
            <a:r>
              <a:rPr lang="en-US" altLang="en-US">
                <a:solidFill>
                  <a:schemeClr val="hlink"/>
                </a:solidFill>
              </a:rPr>
              <a:t>fix an incorrectly designed database</a:t>
            </a:r>
            <a:endParaRPr lang="en-US" altLang="en-US"/>
          </a:p>
          <a:p>
            <a:pPr eaLnBrk="1" hangingPunct="1"/>
            <a:endParaRPr lang="en-US" altLang="en-US"/>
          </a:p>
          <a:p>
            <a:pPr eaLnBrk="1" hangingPunct="1"/>
            <a:r>
              <a:rPr lang="en-US" altLang="en-US"/>
              <a:t>A database that is not designed correctly will eventually experience problems, called </a:t>
            </a:r>
            <a:r>
              <a:rPr lang="en-US" altLang="en-US" i="1" u="sng">
                <a:solidFill>
                  <a:srgbClr val="00CC99"/>
                </a:solidFill>
              </a:rPr>
              <a:t>anomalies</a:t>
            </a:r>
            <a:r>
              <a:rPr lang="en-US" altLang="en-US"/>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57225" y="228600"/>
            <a:ext cx="8486775" cy="1143000"/>
          </a:xfrm>
        </p:spPr>
        <p:txBody>
          <a:bodyPr/>
          <a:lstStyle/>
          <a:p>
            <a:pPr eaLnBrk="1" hangingPunct="1"/>
            <a:r>
              <a:rPr lang="en-US" altLang="en-US" sz="4000"/>
              <a:t>Converting ORDERLINE to 2NF:</a:t>
            </a:r>
          </a:p>
        </p:txBody>
      </p:sp>
      <p:sp>
        <p:nvSpPr>
          <p:cNvPr id="271363" name="Rectangle 3"/>
          <p:cNvSpPr>
            <a:spLocks noGrp="1" noChangeArrowheads="1"/>
          </p:cNvSpPr>
          <p:nvPr>
            <p:ph type="body" idx="1"/>
          </p:nvPr>
        </p:nvSpPr>
        <p:spPr>
          <a:xfrm>
            <a:off x="0" y="1981200"/>
            <a:ext cx="9144000" cy="4114800"/>
          </a:xfrm>
        </p:spPr>
        <p:txBody>
          <a:bodyPr/>
          <a:lstStyle/>
          <a:p>
            <a:pPr eaLnBrk="1" hangingPunct="1">
              <a:buFont typeface="Wingdings" panose="05000000000000000000" pitchFamily="2" charset="2"/>
              <a:buNone/>
            </a:pPr>
            <a:r>
              <a:rPr lang="en-US" altLang="en-US" sz="3000" err="1"/>
              <a:t>ORDERLINE</a:t>
            </a:r>
            <a:r>
              <a:rPr lang="en-US" altLang="en-US" sz="3000"/>
              <a:t>(</a:t>
            </a:r>
            <a:r>
              <a:rPr lang="en-US" altLang="en-US" sz="3000" u="sng" err="1"/>
              <a:t>OrderNum</a:t>
            </a:r>
            <a:r>
              <a:rPr lang="en-US" altLang="en-US" sz="3000"/>
              <a:t>, </a:t>
            </a:r>
            <a:r>
              <a:rPr lang="en-US" altLang="en-US" sz="3000" u="sng" err="1"/>
              <a:t>PartNum</a:t>
            </a:r>
            <a:r>
              <a:rPr lang="en-US" altLang="en-US" sz="3000"/>
              <a:t>, </a:t>
            </a:r>
            <a:r>
              <a:rPr lang="en-US" altLang="en-US" sz="3000" err="1"/>
              <a:t>PartDescr</a:t>
            </a:r>
            <a:r>
              <a:rPr lang="en-US" altLang="en-US" sz="3000"/>
              <a:t>, </a:t>
            </a:r>
            <a:r>
              <a:rPr lang="en-US" altLang="en-US" sz="3000" err="1"/>
              <a:t>Qty</a:t>
            </a:r>
            <a:r>
              <a:rPr lang="en-US" altLang="en-US" sz="3000"/>
              <a:t>)</a:t>
            </a:r>
          </a:p>
          <a:p>
            <a:pPr eaLnBrk="1" hangingPunct="1">
              <a:buFont typeface="Wingdings" panose="05000000000000000000" pitchFamily="2" charset="2"/>
              <a:buNone/>
            </a:pPr>
            <a:endParaRPr lang="en-US" altLang="en-US"/>
          </a:p>
          <a:p>
            <a:pPr eaLnBrk="1" hangingPunct="1">
              <a:buFont typeface="Wingdings" panose="05000000000000000000" pitchFamily="2" charset="2"/>
              <a:buNone/>
            </a:pPr>
            <a:endParaRPr lang="en-US" altLang="en-US"/>
          </a:p>
          <a:p>
            <a:pPr eaLnBrk="1" hangingPunct="1">
              <a:buFont typeface="Wingdings" panose="05000000000000000000" pitchFamily="2" charset="2"/>
              <a:buNone/>
            </a:pPr>
            <a:r>
              <a:rPr lang="en-US" altLang="en-US"/>
              <a:t>PART(</a:t>
            </a:r>
            <a:r>
              <a:rPr lang="en-US" altLang="en-US" u="sng" err="1"/>
              <a:t>PartNum</a:t>
            </a:r>
            <a:r>
              <a:rPr lang="en-US" altLang="en-US"/>
              <a:t>, </a:t>
            </a:r>
            <a:r>
              <a:rPr lang="en-US" altLang="en-US" err="1"/>
              <a:t>PartDescr</a:t>
            </a:r>
            <a:r>
              <a:rPr lang="en-US" altLang="en-US"/>
              <a:t>) </a:t>
            </a:r>
            <a:br>
              <a:rPr lang="en-US" altLang="en-US"/>
            </a:br>
            <a:endParaRPr lang="en-US" altLang="en-US"/>
          </a:p>
          <a:p>
            <a:pPr eaLnBrk="1" hangingPunct="1">
              <a:buFont typeface="Wingdings" panose="05000000000000000000" pitchFamily="2" charset="2"/>
              <a:buNone/>
            </a:pPr>
            <a:r>
              <a:rPr lang="en-US" altLang="en-US" err="1"/>
              <a:t>ORDERLINE</a:t>
            </a:r>
            <a:r>
              <a:rPr lang="en-US" altLang="en-US"/>
              <a:t>(</a:t>
            </a:r>
            <a:r>
              <a:rPr lang="en-US" altLang="en-US" u="sng" err="1"/>
              <a:t>OrderNum</a:t>
            </a:r>
            <a:r>
              <a:rPr lang="en-US" altLang="en-US"/>
              <a:t>, </a:t>
            </a:r>
            <a:r>
              <a:rPr lang="en-US" altLang="en-US" u="sng" err="1"/>
              <a:t>PartNum</a:t>
            </a:r>
            <a:r>
              <a:rPr lang="en-US" altLang="en-US"/>
              <a:t>, </a:t>
            </a:r>
            <a:r>
              <a:rPr lang="en-US" altLang="en-US" err="1"/>
              <a:t>Qty</a:t>
            </a:r>
            <a:r>
              <a:rPr lang="en-US" altLang="en-US"/>
              <a:t>)</a:t>
            </a:r>
          </a:p>
          <a:p>
            <a:pPr eaLnBrk="1" hangingPunct="1">
              <a:buFont typeface="Wingdings" panose="05000000000000000000" pitchFamily="2" charset="2"/>
              <a:buNone/>
            </a:pPr>
            <a:r>
              <a:rPr lang="en-US" altLang="en-US"/>
              <a:t>	</a:t>
            </a:r>
            <a:r>
              <a:rPr lang="en-US" altLang="en-US" err="1"/>
              <a:t>FK</a:t>
            </a:r>
            <a:r>
              <a:rPr lang="en-US" altLang="en-US"/>
              <a:t> </a:t>
            </a:r>
            <a:r>
              <a:rPr lang="en-US" altLang="en-US" err="1"/>
              <a:t>PartNum</a:t>
            </a:r>
            <a:r>
              <a:rPr lang="en-US" altLang="en-US"/>
              <a:t> </a:t>
            </a:r>
            <a:r>
              <a:rPr lang="en-US" altLang="en-US">
                <a:sym typeface="Wingdings" panose="05000000000000000000" pitchFamily="2" charset="2"/>
              </a:rPr>
              <a:t> PART</a:t>
            </a:r>
            <a:endParaRPr lang="en-US" altLang="en-US"/>
          </a:p>
          <a:p>
            <a:pPr eaLnBrk="1" hangingPunct="1">
              <a:buFont typeface="Wingdings" panose="05000000000000000000" pitchFamily="2" charset="2"/>
              <a:buNone/>
            </a:pPr>
            <a:endParaRPr lang="en-US" altLang="en-US"/>
          </a:p>
          <a:p>
            <a:pPr eaLnBrk="1" hangingPunct="1">
              <a:buFont typeface="Wingdings" panose="05000000000000000000" pitchFamily="2" charset="2"/>
              <a:buNone/>
            </a:pPr>
            <a:endParaRPr lang="en-US" altLang="en-US"/>
          </a:p>
        </p:txBody>
      </p:sp>
      <p:cxnSp>
        <p:nvCxnSpPr>
          <p:cNvPr id="31748" name="Straight Connector 2"/>
          <p:cNvCxnSpPr>
            <a:cxnSpLocks noChangeShapeType="1"/>
          </p:cNvCxnSpPr>
          <p:nvPr/>
        </p:nvCxnSpPr>
        <p:spPr bwMode="auto">
          <a:xfrm>
            <a:off x="5791200" y="2286000"/>
            <a:ext cx="18288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31749" name="Down Arrow 3"/>
          <p:cNvSpPr>
            <a:spLocks noChangeArrowheads="1"/>
          </p:cNvSpPr>
          <p:nvPr/>
        </p:nvSpPr>
        <p:spPr bwMode="auto">
          <a:xfrm>
            <a:off x="838200" y="2590800"/>
            <a:ext cx="304800" cy="1066800"/>
          </a:xfrm>
          <a:prstGeom prst="downArrow">
            <a:avLst>
              <a:gd name="adj1" fmla="val 50000"/>
              <a:gd name="adj2" fmla="val 50005"/>
            </a:avLst>
          </a:prstGeom>
          <a:solidFill>
            <a:schemeClr val="accent1"/>
          </a:solidFill>
          <a:ln w="9525" algn="ctr">
            <a:solidFill>
              <a:schemeClr val="tx1"/>
            </a:solidFill>
            <a:miter lim="800000"/>
            <a:headEnd/>
            <a:tailEnd/>
          </a:ln>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71363">
                                            <p:txEl>
                                              <p:pRg st="0" end="0"/>
                                            </p:txEl>
                                          </p:spTgt>
                                        </p:tgtEl>
                                        <p:attrNameLst>
                                          <p:attrName>style.visibility</p:attrName>
                                        </p:attrNameLst>
                                      </p:cBhvr>
                                      <p:to>
                                        <p:strVal val="visible"/>
                                      </p:to>
                                    </p:set>
                                    <p:anim to="" calcmode="lin" valueType="num">
                                      <p:cBhvr>
                                        <p:cTn id="7" dur="1" fill="hold"/>
                                        <p:tgtEl>
                                          <p:spTgt spid="27136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71363">
                                            <p:txEl>
                                              <p:pRg st="3" end="3"/>
                                            </p:txEl>
                                          </p:spTgt>
                                        </p:tgtEl>
                                        <p:attrNameLst>
                                          <p:attrName>style.visibility</p:attrName>
                                        </p:attrNameLst>
                                      </p:cBhvr>
                                      <p:to>
                                        <p:strVal val="visible"/>
                                      </p:to>
                                    </p:set>
                                    <p:anim to="" calcmode="lin" valueType="num">
                                      <p:cBhvr>
                                        <p:cTn id="12" dur="1" fill="hold"/>
                                        <p:tgtEl>
                                          <p:spTgt spid="271363">
                                            <p:txEl>
                                              <p:pRg st="3" end="3"/>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71363">
                                            <p:txEl>
                                              <p:pRg st="4" end="4"/>
                                            </p:txEl>
                                          </p:spTgt>
                                        </p:tgtEl>
                                        <p:attrNameLst>
                                          <p:attrName>style.visibility</p:attrName>
                                        </p:attrNameLst>
                                      </p:cBhvr>
                                      <p:to>
                                        <p:strVal val="visible"/>
                                      </p:to>
                                    </p:set>
                                    <p:anim to="" calcmode="lin" valueType="num">
                                      <p:cBhvr>
                                        <p:cTn id="17" dur="1" fill="hold"/>
                                        <p:tgtEl>
                                          <p:spTgt spid="271363">
                                            <p:txEl>
                                              <p:pRg st="4" end="4"/>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71363">
                                            <p:txEl>
                                              <p:pRg st="5" end="5"/>
                                            </p:txEl>
                                          </p:spTgt>
                                        </p:tgtEl>
                                        <p:attrNameLst>
                                          <p:attrName>style.visibility</p:attrName>
                                        </p:attrNameLst>
                                      </p:cBhvr>
                                      <p:to>
                                        <p:strVal val="visible"/>
                                      </p:to>
                                    </p:set>
                                    <p:anim to="" calcmode="lin" valueType="num">
                                      <p:cBhvr>
                                        <p:cTn id="22" dur="1" fill="hold"/>
                                        <p:tgtEl>
                                          <p:spTgt spid="27136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295400" y="533400"/>
            <a:ext cx="6705600" cy="1143000"/>
          </a:xfrm>
        </p:spPr>
        <p:txBody>
          <a:bodyPr/>
          <a:lstStyle/>
          <a:p>
            <a:r>
              <a:rPr lang="en-US" altLang="en-US"/>
              <a:t>Quidditch practice #3 </a:t>
            </a:r>
            <a:br>
              <a:rPr lang="en-US" altLang="en-US"/>
            </a:br>
            <a:r>
              <a:rPr lang="en-US" altLang="en-US"/>
              <a:t>Convert to 2NF:</a:t>
            </a:r>
          </a:p>
        </p:txBody>
      </p:sp>
      <p:sp>
        <p:nvSpPr>
          <p:cNvPr id="33795" name="Content Placeholder 2"/>
          <p:cNvSpPr>
            <a:spLocks noGrp="1"/>
          </p:cNvSpPr>
          <p:nvPr>
            <p:ph idx="1"/>
          </p:nvPr>
        </p:nvSpPr>
        <p:spPr/>
        <p:txBody>
          <a:bodyPr/>
          <a:lstStyle/>
          <a:p>
            <a:pPr marL="0" indent="0">
              <a:buFont typeface="Wingdings" panose="05000000000000000000" pitchFamily="2" charset="2"/>
              <a:buNone/>
            </a:pPr>
            <a:r>
              <a:rPr lang="en-US" altLang="en-US"/>
              <a:t>OWNER-PET(</a:t>
            </a:r>
            <a:r>
              <a:rPr lang="en-US" altLang="en-US" u="sng" err="1"/>
              <a:t>OwnerID</a:t>
            </a:r>
            <a:r>
              <a:rPr lang="en-US" altLang="en-US"/>
              <a:t>, </a:t>
            </a:r>
            <a:r>
              <a:rPr lang="en-US" altLang="en-US" u="sng" err="1"/>
              <a:t>PetID</a:t>
            </a:r>
            <a:r>
              <a:rPr lang="en-US" altLang="en-US"/>
              <a:t>, </a:t>
            </a:r>
            <a:r>
              <a:rPr lang="en-US" altLang="en-US" err="1"/>
              <a:t>OwnerFirst</a:t>
            </a:r>
            <a:r>
              <a:rPr lang="en-US" altLang="en-US"/>
              <a:t>, </a:t>
            </a:r>
            <a:r>
              <a:rPr lang="en-US" altLang="en-US" err="1"/>
              <a:t>OwnerLast</a:t>
            </a:r>
            <a:r>
              <a:rPr lang="en-US" altLang="en-US"/>
              <a:t>, </a:t>
            </a:r>
            <a:r>
              <a:rPr lang="en-US" altLang="en-US" err="1"/>
              <a:t>PetName</a:t>
            </a:r>
            <a:r>
              <a:rPr lang="en-US" altLang="en-US"/>
              <a:t>, </a:t>
            </a:r>
            <a:r>
              <a:rPr lang="en-US" altLang="en-US" err="1"/>
              <a:t>PetAge</a:t>
            </a:r>
            <a:r>
              <a:rPr lang="en-US" altLang="en-US"/>
              <a:t>, Breed)</a:t>
            </a:r>
          </a:p>
          <a:p>
            <a:pPr marL="0" indent="0">
              <a:buFont typeface="Wingdings" panose="05000000000000000000" pitchFamily="2" charset="2"/>
              <a:buNone/>
            </a:pPr>
            <a:r>
              <a:rPr lang="en-US" altLang="en-US" sz="2000"/>
              <a:t>	</a:t>
            </a:r>
            <a:r>
              <a:rPr lang="en-US" altLang="en-US" sz="2000" err="1">
                <a:solidFill>
                  <a:srgbClr val="FF0000"/>
                </a:solidFill>
              </a:rPr>
              <a:t>OwnerID</a:t>
            </a:r>
            <a:r>
              <a:rPr lang="en-US" altLang="en-US" sz="2000">
                <a:solidFill>
                  <a:srgbClr val="FF0000"/>
                </a:solidFill>
              </a:rPr>
              <a:t> </a:t>
            </a:r>
            <a:r>
              <a:rPr lang="en-US" altLang="en-US" sz="2000" err="1">
                <a:solidFill>
                  <a:srgbClr val="FF0000"/>
                </a:solidFill>
              </a:rPr>
              <a:t>PK</a:t>
            </a:r>
            <a:r>
              <a:rPr lang="en-US" altLang="en-US" sz="2000">
                <a:solidFill>
                  <a:srgbClr val="FF0000"/>
                </a:solidFill>
                <a:sym typeface="Wingdings" panose="05000000000000000000" pitchFamily="2" charset="2"/>
              </a:rPr>
              <a:t> </a:t>
            </a:r>
            <a:r>
              <a:rPr lang="en-US" altLang="en-US" sz="2000" err="1">
                <a:solidFill>
                  <a:srgbClr val="FF0000"/>
                </a:solidFill>
              </a:rPr>
              <a:t>OwnerFirst</a:t>
            </a:r>
            <a:r>
              <a:rPr lang="en-US" altLang="en-US" sz="2000">
                <a:solidFill>
                  <a:srgbClr val="FF0000"/>
                </a:solidFill>
              </a:rPr>
              <a:t>, </a:t>
            </a:r>
            <a:r>
              <a:rPr lang="en-US" altLang="en-US" sz="2000" err="1">
                <a:solidFill>
                  <a:srgbClr val="FF0000"/>
                </a:solidFill>
              </a:rPr>
              <a:t>OwnerLast</a:t>
            </a:r>
            <a:endParaRPr lang="en-US" altLang="en-US" sz="2000">
              <a:solidFill>
                <a:srgbClr val="FF0000"/>
              </a:solidFill>
            </a:endParaRPr>
          </a:p>
          <a:p>
            <a:pPr marL="0" indent="0">
              <a:buFont typeface="Wingdings" panose="05000000000000000000" pitchFamily="2" charset="2"/>
              <a:buNone/>
            </a:pPr>
            <a:r>
              <a:rPr lang="en-US" altLang="en-US" sz="2000">
                <a:solidFill>
                  <a:srgbClr val="FF0000"/>
                </a:solidFill>
              </a:rPr>
              <a:t>	</a:t>
            </a:r>
            <a:r>
              <a:rPr lang="en-US" altLang="en-US" sz="2000" err="1">
                <a:solidFill>
                  <a:srgbClr val="FF0000"/>
                </a:solidFill>
              </a:rPr>
              <a:t>PetID</a:t>
            </a:r>
            <a:r>
              <a:rPr lang="en-US" altLang="en-US" sz="2000">
                <a:solidFill>
                  <a:srgbClr val="FF0000"/>
                </a:solidFill>
              </a:rPr>
              <a:t>  </a:t>
            </a:r>
            <a:r>
              <a:rPr lang="en-US" altLang="en-US" sz="2000" err="1">
                <a:solidFill>
                  <a:srgbClr val="FF0000"/>
                </a:solidFill>
              </a:rPr>
              <a:t>PK</a:t>
            </a:r>
            <a:r>
              <a:rPr lang="en-US" altLang="en-US" sz="2000">
                <a:solidFill>
                  <a:srgbClr val="FF0000"/>
                </a:solidFill>
                <a:sym typeface="Wingdings" panose="05000000000000000000" pitchFamily="2" charset="2"/>
              </a:rPr>
              <a:t> </a:t>
            </a:r>
            <a:r>
              <a:rPr lang="en-US" altLang="en-US" sz="2000" err="1">
                <a:solidFill>
                  <a:srgbClr val="FF0000"/>
                </a:solidFill>
              </a:rPr>
              <a:t>PetName</a:t>
            </a:r>
            <a:r>
              <a:rPr lang="en-US" altLang="en-US" sz="2000">
                <a:solidFill>
                  <a:srgbClr val="FF0000"/>
                </a:solidFill>
              </a:rPr>
              <a:t>, </a:t>
            </a:r>
            <a:r>
              <a:rPr lang="en-US" altLang="en-US" sz="2000" err="1">
                <a:solidFill>
                  <a:srgbClr val="FF0000"/>
                </a:solidFill>
              </a:rPr>
              <a:t>PetAge</a:t>
            </a:r>
            <a:r>
              <a:rPr lang="en-US" altLang="en-US" sz="2000">
                <a:solidFill>
                  <a:srgbClr val="FF0000"/>
                </a:solidFill>
              </a:rPr>
              <a:t>, Breed</a:t>
            </a:r>
          </a:p>
          <a:p>
            <a:pPr marL="0" indent="0">
              <a:buFont typeface="Wingdings" panose="05000000000000000000" pitchFamily="2" charset="2"/>
              <a:buNone/>
            </a:pPr>
            <a:endParaRPr lang="en-US"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762000" y="617538"/>
            <a:ext cx="8382000" cy="1143000"/>
          </a:xfrm>
        </p:spPr>
        <p:txBody>
          <a:bodyPr/>
          <a:lstStyle/>
          <a:p>
            <a:r>
              <a:rPr lang="en-US" altLang="en-US"/>
              <a:t>Quidditch #3 Solution</a:t>
            </a:r>
          </a:p>
        </p:txBody>
      </p:sp>
      <p:sp>
        <p:nvSpPr>
          <p:cNvPr id="35843" name="Content Placeholder 2"/>
          <p:cNvSpPr>
            <a:spLocks noGrp="1"/>
          </p:cNvSpPr>
          <p:nvPr>
            <p:ph idx="1"/>
          </p:nvPr>
        </p:nvSpPr>
        <p:spPr>
          <a:xfrm>
            <a:off x="609600" y="2017713"/>
            <a:ext cx="8345488" cy="4114800"/>
          </a:xfrm>
        </p:spPr>
        <p:txBody>
          <a:bodyPr/>
          <a:lstStyle/>
          <a:p>
            <a:pPr marL="0" indent="0">
              <a:buNone/>
            </a:pPr>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a:xfrm>
            <a:off x="457200" y="2017713"/>
            <a:ext cx="8497888" cy="4114800"/>
          </a:xfrm>
        </p:spPr>
        <p:txBody>
          <a:bodyPr/>
          <a:lstStyle/>
          <a:p>
            <a:pPr marL="0" indent="0">
              <a:buFont typeface="Wingdings" panose="05000000000000000000" pitchFamily="2" charset="2"/>
              <a:buNone/>
            </a:pPr>
            <a:r>
              <a:rPr lang="en-US" altLang="en-US"/>
              <a:t>FIREFIGHTER-INCIDENT(</a:t>
            </a:r>
            <a:r>
              <a:rPr lang="en-US" altLang="en-US" u="sng" err="1"/>
              <a:t>FireFighterID</a:t>
            </a:r>
            <a:r>
              <a:rPr lang="en-US" altLang="en-US"/>
              <a:t>, </a:t>
            </a:r>
            <a:r>
              <a:rPr lang="en-US" altLang="en-US" u="sng" err="1"/>
              <a:t>IncidentID</a:t>
            </a:r>
            <a:r>
              <a:rPr lang="en-US" altLang="en-US"/>
              <a:t>, </a:t>
            </a:r>
            <a:r>
              <a:rPr lang="en-US" altLang="en-US" err="1"/>
              <a:t>F_First</a:t>
            </a:r>
            <a:r>
              <a:rPr lang="en-US" altLang="en-US"/>
              <a:t>, </a:t>
            </a:r>
            <a:r>
              <a:rPr lang="en-US" altLang="en-US" err="1"/>
              <a:t>F_Last</a:t>
            </a:r>
            <a:r>
              <a:rPr lang="en-US" altLang="en-US"/>
              <a:t>, </a:t>
            </a:r>
            <a:r>
              <a:rPr lang="en-US" altLang="en-US" err="1"/>
              <a:t>F_Rank</a:t>
            </a:r>
            <a:r>
              <a:rPr lang="en-US" altLang="en-US"/>
              <a:t>, Firehouse, Hiredate, Incident</a:t>
            </a:r>
            <a:r>
              <a:rPr lang="en-US" altLang="en-US" err="1"/>
              <a:t>_type</a:t>
            </a:r>
            <a:r>
              <a:rPr lang="en-US" altLang="en-US"/>
              <a:t>, Incident_Date, Street, City, </a:t>
            </a:r>
            <a:r>
              <a:rPr lang="en-US" altLang="en-US" err="1"/>
              <a:t>Hours_worked</a:t>
            </a:r>
            <a:r>
              <a:rPr lang="en-US" altLang="en-US"/>
              <a:t>)</a:t>
            </a:r>
          </a:p>
          <a:p>
            <a:pPr marL="0" indent="0">
              <a:buFont typeface="Wingdings" panose="05000000000000000000" pitchFamily="2" charset="2"/>
              <a:buNone/>
            </a:pPr>
            <a:r>
              <a:rPr lang="en-US" altLang="en-US" sz="2000">
                <a:solidFill>
                  <a:srgbClr val="FF0000"/>
                </a:solidFill>
              </a:rPr>
              <a:t>	</a:t>
            </a:r>
            <a:r>
              <a:rPr lang="en-US" altLang="en-US" sz="2000" err="1">
                <a:solidFill>
                  <a:srgbClr val="FF0000"/>
                </a:solidFill>
              </a:rPr>
              <a:t>FireFighterID</a:t>
            </a:r>
            <a:r>
              <a:rPr lang="en-US" altLang="en-US" sz="2000">
                <a:solidFill>
                  <a:srgbClr val="FF0000"/>
                </a:solidFill>
              </a:rPr>
              <a:t> PK</a:t>
            </a:r>
            <a:r>
              <a:rPr lang="en-US" altLang="en-US" sz="2000">
                <a:solidFill>
                  <a:srgbClr val="FF0000"/>
                </a:solidFill>
                <a:sym typeface="Wingdings" panose="05000000000000000000" pitchFamily="2" charset="2"/>
              </a:rPr>
              <a:t> </a:t>
            </a:r>
            <a:r>
              <a:rPr lang="en-US" altLang="en-US" sz="2000" err="1">
                <a:solidFill>
                  <a:srgbClr val="FF0000"/>
                </a:solidFill>
              </a:rPr>
              <a:t>F_First</a:t>
            </a:r>
            <a:r>
              <a:rPr lang="en-US" altLang="en-US" sz="2000">
                <a:solidFill>
                  <a:srgbClr val="FF0000"/>
                </a:solidFill>
              </a:rPr>
              <a:t>, </a:t>
            </a:r>
            <a:r>
              <a:rPr lang="en-US" altLang="en-US" sz="2000" err="1">
                <a:solidFill>
                  <a:srgbClr val="FF0000"/>
                </a:solidFill>
              </a:rPr>
              <a:t>F_Last</a:t>
            </a:r>
            <a:r>
              <a:rPr lang="en-US" altLang="en-US" sz="2000">
                <a:solidFill>
                  <a:srgbClr val="FF0000"/>
                </a:solidFill>
              </a:rPr>
              <a:t>, </a:t>
            </a:r>
            <a:r>
              <a:rPr lang="en-US" altLang="en-US" sz="2000" err="1">
                <a:solidFill>
                  <a:srgbClr val="FF0000"/>
                </a:solidFill>
              </a:rPr>
              <a:t>F_</a:t>
            </a:r>
            <a:r>
              <a:rPr lang="en-US" altLang="en-US" sz="2000">
                <a:solidFill>
                  <a:srgbClr val="FF0000"/>
                </a:solidFill>
              </a:rPr>
              <a:t>Rank, FireHouse,Hiredate</a:t>
            </a:r>
          </a:p>
          <a:p>
            <a:pPr marL="0" indent="0">
              <a:buFont typeface="Wingdings" panose="05000000000000000000" pitchFamily="2" charset="2"/>
              <a:buNone/>
            </a:pPr>
            <a:r>
              <a:rPr lang="en-US" altLang="en-US" sz="2000">
                <a:solidFill>
                  <a:srgbClr val="FF0000"/>
                </a:solidFill>
              </a:rPr>
              <a:t>	</a:t>
            </a:r>
            <a:r>
              <a:rPr lang="en-US" altLang="en-US" sz="2000" err="1">
                <a:solidFill>
                  <a:srgbClr val="FF0000"/>
                </a:solidFill>
              </a:rPr>
              <a:t>IncidentID</a:t>
            </a:r>
            <a:r>
              <a:rPr lang="en-US" altLang="en-US" sz="2000">
                <a:solidFill>
                  <a:srgbClr val="FF0000"/>
                </a:solidFill>
              </a:rPr>
              <a:t> </a:t>
            </a:r>
            <a:r>
              <a:rPr lang="en-US" altLang="en-US" sz="2000" err="1">
                <a:solidFill>
                  <a:srgbClr val="FF0000"/>
                </a:solidFill>
              </a:rPr>
              <a:t>PK</a:t>
            </a:r>
            <a:r>
              <a:rPr lang="en-US" altLang="en-US" sz="2000">
                <a:solidFill>
                  <a:srgbClr val="FF0000"/>
                </a:solidFill>
                <a:sym typeface="Wingdings" panose="05000000000000000000" pitchFamily="2" charset="2"/>
              </a:rPr>
              <a:t> </a:t>
            </a:r>
            <a:r>
              <a:rPr lang="en-US" altLang="en-US" sz="2000" err="1">
                <a:solidFill>
                  <a:srgbClr val="FF0000"/>
                </a:solidFill>
                <a:sym typeface="Wingdings" panose="05000000000000000000" pitchFamily="2" charset="2"/>
              </a:rPr>
              <a:t>Incident_type</a:t>
            </a:r>
            <a:r>
              <a:rPr lang="en-US" altLang="en-US" sz="2000">
                <a:solidFill>
                  <a:srgbClr val="FF0000"/>
                </a:solidFill>
                <a:sym typeface="Wingdings" panose="05000000000000000000" pitchFamily="2" charset="2"/>
              </a:rPr>
              <a:t>, Incident_Date, Street, City</a:t>
            </a:r>
          </a:p>
          <a:p>
            <a:pPr marL="0" indent="0">
              <a:buFont typeface="Wingdings" panose="05000000000000000000" pitchFamily="2" charset="2"/>
              <a:buNone/>
            </a:pPr>
            <a:r>
              <a:rPr lang="en-US" altLang="en-US" sz="2000">
                <a:solidFill>
                  <a:srgbClr val="FF0000"/>
                </a:solidFill>
                <a:sym typeface="Wingdings" panose="05000000000000000000" pitchFamily="2" charset="2"/>
              </a:rPr>
              <a:t>	(</a:t>
            </a:r>
            <a:r>
              <a:rPr lang="en-US" altLang="en-US" sz="2000" err="1">
                <a:solidFill>
                  <a:srgbClr val="FF0000"/>
                </a:solidFill>
                <a:sym typeface="Wingdings" panose="05000000000000000000" pitchFamily="2" charset="2"/>
              </a:rPr>
              <a:t>FireFighterID</a:t>
            </a:r>
            <a:r>
              <a:rPr lang="en-US" altLang="en-US" sz="2000">
                <a:solidFill>
                  <a:srgbClr val="FF0000"/>
                </a:solidFill>
                <a:sym typeface="Wingdings" panose="05000000000000000000" pitchFamily="2" charset="2"/>
              </a:rPr>
              <a:t>, </a:t>
            </a:r>
            <a:r>
              <a:rPr lang="en-US" altLang="en-US" sz="2000" err="1">
                <a:solidFill>
                  <a:srgbClr val="FF0000"/>
                </a:solidFill>
                <a:sym typeface="Wingdings" panose="05000000000000000000" pitchFamily="2" charset="2"/>
              </a:rPr>
              <a:t>IncidentID</a:t>
            </a:r>
            <a:r>
              <a:rPr lang="en-US" altLang="en-US" sz="2000">
                <a:solidFill>
                  <a:srgbClr val="FF0000"/>
                </a:solidFill>
                <a:sym typeface="Wingdings" panose="05000000000000000000" pitchFamily="2" charset="2"/>
              </a:rPr>
              <a:t>) </a:t>
            </a:r>
            <a:r>
              <a:rPr lang="en-US" altLang="en-US" sz="2000" err="1">
                <a:solidFill>
                  <a:srgbClr val="FF0000"/>
                </a:solidFill>
                <a:sym typeface="Wingdings" panose="05000000000000000000" pitchFamily="2" charset="2"/>
              </a:rPr>
              <a:t>PK</a:t>
            </a:r>
            <a:r>
              <a:rPr lang="en-US" altLang="en-US" sz="2000">
                <a:solidFill>
                  <a:srgbClr val="FF0000"/>
                </a:solidFill>
                <a:sym typeface="Wingdings" panose="05000000000000000000" pitchFamily="2" charset="2"/>
              </a:rPr>
              <a:t> </a:t>
            </a:r>
            <a:r>
              <a:rPr lang="en-US" altLang="en-US" sz="2000" err="1">
                <a:solidFill>
                  <a:srgbClr val="FF0000"/>
                </a:solidFill>
                <a:sym typeface="Wingdings" panose="05000000000000000000" pitchFamily="2" charset="2"/>
              </a:rPr>
              <a:t>Hours_worked</a:t>
            </a:r>
            <a:endParaRPr lang="en-US" altLang="en-US" sz="2000">
              <a:solidFill>
                <a:srgbClr val="FF0000"/>
              </a:solidFill>
            </a:endParaRPr>
          </a:p>
          <a:p>
            <a:pPr marL="0" indent="0">
              <a:buFont typeface="Wingdings" panose="05000000000000000000" pitchFamily="2" charset="2"/>
              <a:buNone/>
            </a:pPr>
            <a:endParaRPr lang="en-US" altLang="en-US"/>
          </a:p>
        </p:txBody>
      </p:sp>
      <p:sp>
        <p:nvSpPr>
          <p:cNvPr id="4" name="Title 1"/>
          <p:cNvSpPr txBox="1">
            <a:spLocks/>
          </p:cNvSpPr>
          <p:nvPr/>
        </p:nvSpPr>
        <p:spPr bwMode="auto">
          <a:xfrm>
            <a:off x="1524000" y="381000"/>
            <a:ext cx="8991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r>
              <a:rPr lang="en-US" altLang="en-US" kern="0"/>
              <a:t>Quidditch practice #4 </a:t>
            </a:r>
          </a:p>
          <a:p>
            <a:r>
              <a:rPr lang="en-US" altLang="en-US" kern="0"/>
              <a:t>Convert to 2NF: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762000" y="617538"/>
            <a:ext cx="8382000" cy="1143000"/>
          </a:xfrm>
        </p:spPr>
        <p:txBody>
          <a:bodyPr/>
          <a:lstStyle/>
          <a:p>
            <a:r>
              <a:rPr lang="en-US" altLang="en-US"/>
              <a:t>Quidditch #4 Solution</a:t>
            </a:r>
          </a:p>
        </p:txBody>
      </p:sp>
      <p:sp>
        <p:nvSpPr>
          <p:cNvPr id="39939" name="Content Placeholder 2"/>
          <p:cNvSpPr>
            <a:spLocks noGrp="1"/>
          </p:cNvSpPr>
          <p:nvPr>
            <p:ph idx="1"/>
          </p:nvPr>
        </p:nvSpPr>
        <p:spPr>
          <a:xfrm>
            <a:off x="609600" y="1905000"/>
            <a:ext cx="8345488" cy="4114800"/>
          </a:xfrm>
        </p:spPr>
        <p:txBody>
          <a:bodyPr/>
          <a:lstStyle/>
          <a:p>
            <a:pPr marL="0" indent="0">
              <a:buNone/>
            </a:pPr>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eaLnBrk="1" hangingPunct="1"/>
            <a:r>
              <a:rPr lang="en-US" altLang="en-US" b="1"/>
              <a:t>Third Normal Form</a:t>
            </a:r>
          </a:p>
        </p:txBody>
      </p:sp>
      <p:sp>
        <p:nvSpPr>
          <p:cNvPr id="248835" name="Rectangle 1027"/>
          <p:cNvSpPr>
            <a:spLocks noGrp="1" noChangeArrowheads="1"/>
          </p:cNvSpPr>
          <p:nvPr>
            <p:ph type="body" idx="1"/>
          </p:nvPr>
        </p:nvSpPr>
        <p:spPr/>
        <p:txBody>
          <a:bodyPr/>
          <a:lstStyle/>
          <a:p>
            <a:pPr eaLnBrk="1" hangingPunct="1"/>
            <a:r>
              <a:rPr lang="en-US" altLang="en-US"/>
              <a:t>A table (relation) is in </a:t>
            </a:r>
            <a:r>
              <a:rPr lang="en-US" altLang="en-US">
                <a:solidFill>
                  <a:schemeClr val="hlink"/>
                </a:solidFill>
              </a:rPr>
              <a:t>3NF </a:t>
            </a:r>
            <a:r>
              <a:rPr lang="en-US" altLang="en-US"/>
              <a:t>if </a:t>
            </a:r>
          </a:p>
          <a:p>
            <a:pPr marL="971550" lvl="1" indent="-514350" eaLnBrk="1" hangingPunct="1">
              <a:buSzPct val="100000"/>
              <a:buFont typeface="Tahoma" panose="020B0604030504040204" pitchFamily="34" charset="0"/>
              <a:buAutoNum type="arabicParenR"/>
            </a:pPr>
            <a:r>
              <a:rPr lang="en-US" altLang="en-US"/>
              <a:t>it is in </a:t>
            </a:r>
            <a:r>
              <a:rPr lang="en-US" altLang="en-US">
                <a:solidFill>
                  <a:srgbClr val="FF0000"/>
                </a:solidFill>
              </a:rPr>
              <a:t>2NF</a:t>
            </a:r>
            <a:r>
              <a:rPr lang="en-US" altLang="en-US"/>
              <a:t> and </a:t>
            </a:r>
          </a:p>
          <a:p>
            <a:pPr marL="971550" lvl="1" indent="-514350" eaLnBrk="1" hangingPunct="1">
              <a:buSzPct val="100000"/>
              <a:buFont typeface="Tahoma" panose="020B0604030504040204" pitchFamily="34" charset="0"/>
              <a:buAutoNum type="arabicParenR"/>
            </a:pPr>
            <a:r>
              <a:rPr lang="en-US" altLang="en-US" u="sng"/>
              <a:t>There are no other columns acting as primary keys to any other columns</a:t>
            </a:r>
            <a:endParaRPr lang="en-US" altLang="en-US"/>
          </a:p>
        </p:txBody>
      </p:sp>
    </p:spTree>
    <p:extLst>
      <p:ext uri="{BB962C8B-B14F-4D97-AF65-F5344CB8AC3E}">
        <p14:creationId xmlns:p14="http://schemas.microsoft.com/office/powerpoint/2010/main" val="3422801383"/>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8835">
                                            <p:txEl>
                                              <p:pRg st="0" end="0"/>
                                            </p:txEl>
                                          </p:spTgt>
                                        </p:tgtEl>
                                        <p:attrNameLst>
                                          <p:attrName>style.visibility</p:attrName>
                                        </p:attrNameLst>
                                      </p:cBhvr>
                                      <p:to>
                                        <p:strVal val="visible"/>
                                      </p:to>
                                    </p:set>
                                    <p:anim to="" calcmode="lin" valueType="num">
                                      <p:cBhvr>
                                        <p:cTn id="7" dur="1" fill="hold"/>
                                        <p:tgtEl>
                                          <p:spTgt spid="248835">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499"/>
                                          </p:stCondLst>
                                        </p:cTn>
                                        <p:tgtEl>
                                          <p:spTgt spid="248835">
                                            <p:txEl>
                                              <p:pRg st="1" end="1"/>
                                            </p:txEl>
                                          </p:spTgt>
                                        </p:tgtEl>
                                        <p:attrNameLst>
                                          <p:attrName>style.visibility</p:attrName>
                                        </p:attrNameLst>
                                      </p:cBhvr>
                                      <p:to>
                                        <p:strVal val="visible"/>
                                      </p:to>
                                    </p:set>
                                    <p:anim to="" calcmode="lin" valueType="num">
                                      <p:cBhvr>
                                        <p:cTn id="10" dur="1" fill="hold"/>
                                        <p:tgtEl>
                                          <p:spTgt spid="248835">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499"/>
                                          </p:stCondLst>
                                        </p:cTn>
                                        <p:tgtEl>
                                          <p:spTgt spid="248835">
                                            <p:txEl>
                                              <p:pRg st="2" end="2"/>
                                            </p:txEl>
                                          </p:spTgt>
                                        </p:tgtEl>
                                        <p:attrNameLst>
                                          <p:attrName>style.visibility</p:attrName>
                                        </p:attrNameLst>
                                      </p:cBhvr>
                                      <p:to>
                                        <p:strVal val="visible"/>
                                      </p:to>
                                    </p:set>
                                    <p:anim to="" calcmode="lin" valueType="num">
                                      <p:cBhvr>
                                        <p:cTn id="13" dur="1" fill="hold"/>
                                        <p:tgtEl>
                                          <p:spTgt spid="24883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5"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l="18440"/>
          <a:stretch>
            <a:fillRect/>
          </a:stretch>
        </p:blipFill>
        <p:spPr bwMode="auto">
          <a:xfrm>
            <a:off x="0" y="914400"/>
            <a:ext cx="87630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1987" name="Rectangle 4"/>
          <p:cNvSpPr>
            <a:spLocks noChangeArrowheads="1"/>
          </p:cNvSpPr>
          <p:nvPr/>
        </p:nvSpPr>
        <p:spPr bwMode="auto">
          <a:xfrm>
            <a:off x="609600" y="228600"/>
            <a:ext cx="8077200" cy="9144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b="1"/>
              <a:t>Customer Table not in 3</a:t>
            </a:r>
            <a:r>
              <a:rPr lang="en-US" altLang="en-US" b="1" baseline="30000"/>
              <a:t>rd</a:t>
            </a:r>
            <a:r>
              <a:rPr lang="en-US" altLang="en-US" b="1"/>
              <a:t> Normal Form</a:t>
            </a:r>
          </a:p>
        </p:txBody>
      </p:sp>
      <p:sp>
        <p:nvSpPr>
          <p:cNvPr id="41988" name="Line 5"/>
          <p:cNvSpPr>
            <a:spLocks noChangeShapeType="1"/>
          </p:cNvSpPr>
          <p:nvPr/>
        </p:nvSpPr>
        <p:spPr bwMode="auto">
          <a:xfrm>
            <a:off x="304800" y="1752600"/>
            <a:ext cx="7620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1989" name="Line 6"/>
          <p:cNvSpPr>
            <a:spLocks noChangeShapeType="1"/>
          </p:cNvSpPr>
          <p:nvPr/>
        </p:nvSpPr>
        <p:spPr bwMode="auto">
          <a:xfrm>
            <a:off x="304800" y="1981200"/>
            <a:ext cx="6096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grpSp>
        <p:nvGrpSpPr>
          <p:cNvPr id="41990" name="Group 11"/>
          <p:cNvGrpSpPr>
            <a:grpSpLocks/>
          </p:cNvGrpSpPr>
          <p:nvPr/>
        </p:nvGrpSpPr>
        <p:grpSpPr bwMode="auto">
          <a:xfrm>
            <a:off x="6019800" y="1219200"/>
            <a:ext cx="2362200" cy="304800"/>
            <a:chOff x="3744" y="768"/>
            <a:chExt cx="1488" cy="192"/>
          </a:xfrm>
        </p:grpSpPr>
        <p:sp>
          <p:nvSpPr>
            <p:cNvPr id="41992" name="Line 7"/>
            <p:cNvSpPr>
              <a:spLocks noChangeShapeType="1"/>
            </p:cNvSpPr>
            <p:nvPr/>
          </p:nvSpPr>
          <p:spPr bwMode="auto">
            <a:xfrm flipV="1">
              <a:off x="3744" y="768"/>
              <a:ext cx="0" cy="192"/>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1993" name="Line 8"/>
            <p:cNvSpPr>
              <a:spLocks noChangeShapeType="1"/>
            </p:cNvSpPr>
            <p:nvPr/>
          </p:nvSpPr>
          <p:spPr bwMode="auto">
            <a:xfrm>
              <a:off x="3744" y="768"/>
              <a:ext cx="1488" cy="0"/>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1994" name="Line 9"/>
            <p:cNvSpPr>
              <a:spLocks noChangeShapeType="1"/>
            </p:cNvSpPr>
            <p:nvPr/>
          </p:nvSpPr>
          <p:spPr bwMode="auto">
            <a:xfrm>
              <a:off x="4464" y="768"/>
              <a:ext cx="0" cy="192"/>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1995" name="Line 10"/>
            <p:cNvSpPr>
              <a:spLocks noChangeShapeType="1"/>
            </p:cNvSpPr>
            <p:nvPr/>
          </p:nvSpPr>
          <p:spPr bwMode="auto">
            <a:xfrm>
              <a:off x="5232" y="768"/>
              <a:ext cx="0" cy="192"/>
            </a:xfrm>
            <a:prstGeom prst="line">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sp>
        <p:nvSpPr>
          <p:cNvPr id="41991" name="AutoShape 8"/>
          <p:cNvSpPr>
            <a:spLocks noChangeArrowheads="1"/>
          </p:cNvSpPr>
          <p:nvPr/>
        </p:nvSpPr>
        <p:spPr bwMode="auto">
          <a:xfrm>
            <a:off x="2240165" y="5444331"/>
            <a:ext cx="2438400" cy="1484313"/>
          </a:xfrm>
          <a:prstGeom prst="irregularSeal2">
            <a:avLst/>
          </a:prstGeom>
          <a:solidFill>
            <a:schemeClr val="accent2"/>
          </a:solidFill>
          <a:ln w="9525">
            <a:solidFill>
              <a:schemeClr val="folHlink"/>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Violates</a:t>
            </a:r>
          </a:p>
          <a:p>
            <a:pPr algn="ctr" eaLnBrk="1" hangingPunct="1">
              <a:spcBef>
                <a:spcPct val="0"/>
              </a:spcBef>
              <a:buClrTx/>
              <a:buSzTx/>
              <a:buFontTx/>
              <a:buNone/>
            </a:pPr>
            <a:r>
              <a:rPr lang="en-US" altLang="en-US" sz="2400" b="1"/>
              <a:t>3NF</a:t>
            </a:r>
          </a:p>
        </p:txBody>
      </p:sp>
      <p:sp>
        <p:nvSpPr>
          <p:cNvPr id="2" name="TextBox 1"/>
          <p:cNvSpPr txBox="1"/>
          <p:nvPr/>
        </p:nvSpPr>
        <p:spPr>
          <a:xfrm>
            <a:off x="5105400" y="5838091"/>
            <a:ext cx="3934090" cy="830997"/>
          </a:xfrm>
          <a:prstGeom prst="rect">
            <a:avLst/>
          </a:prstGeom>
          <a:noFill/>
        </p:spPr>
        <p:txBody>
          <a:bodyPr wrap="none" rtlCol="0">
            <a:spAutoFit/>
          </a:bodyPr>
          <a:lstStyle/>
          <a:p>
            <a:r>
              <a:rPr lang="en-US" err="1"/>
              <a:t>SalesRepNumber</a:t>
            </a:r>
            <a:r>
              <a:rPr lang="en-US"/>
              <a:t> is acting</a:t>
            </a:r>
          </a:p>
          <a:p>
            <a:r>
              <a:rPr lang="en-US"/>
              <a:t>As </a:t>
            </a:r>
            <a:r>
              <a:rPr lang="en-US" err="1"/>
              <a:t>PK</a:t>
            </a:r>
            <a:r>
              <a:rPr lang="en-US"/>
              <a:t> to </a:t>
            </a:r>
            <a:r>
              <a:rPr lang="en-US" err="1"/>
              <a:t>SlsrLast</a:t>
            </a:r>
            <a:r>
              <a:rPr lang="en-US"/>
              <a:t> &amp; </a:t>
            </a:r>
            <a:r>
              <a:rPr lang="en-US" err="1"/>
              <a:t>SlsrFirst</a:t>
            </a:r>
            <a:endParaRPr lang="en-US"/>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5"/>
          <p:cNvSpPr>
            <a:spLocks noGrp="1" noChangeArrowheads="1"/>
          </p:cNvSpPr>
          <p:nvPr>
            <p:ph type="title"/>
          </p:nvPr>
        </p:nvSpPr>
        <p:spPr>
          <a:xfrm>
            <a:off x="657225" y="228600"/>
            <a:ext cx="8486775" cy="1143000"/>
          </a:xfrm>
        </p:spPr>
        <p:txBody>
          <a:bodyPr/>
          <a:lstStyle/>
          <a:p>
            <a:pPr eaLnBrk="1" hangingPunct="1"/>
            <a:r>
              <a:rPr lang="en-US" altLang="en-US" sz="4000"/>
              <a:t>Converting CUSTOMER to 3NF:</a:t>
            </a:r>
          </a:p>
        </p:txBody>
      </p:sp>
      <p:sp>
        <p:nvSpPr>
          <p:cNvPr id="43011" name="AutoShape 7"/>
          <p:cNvSpPr>
            <a:spLocks noChangeArrowheads="1"/>
          </p:cNvSpPr>
          <p:nvPr/>
        </p:nvSpPr>
        <p:spPr bwMode="auto">
          <a:xfrm>
            <a:off x="990600" y="2438400"/>
            <a:ext cx="152400" cy="914400"/>
          </a:xfrm>
          <a:prstGeom prst="downArrow">
            <a:avLst>
              <a:gd name="adj1" fmla="val 50000"/>
              <a:gd name="adj2" fmla="val 150000"/>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43012" name="Text Box 8"/>
          <p:cNvSpPr txBox="1">
            <a:spLocks noChangeArrowheads="1"/>
          </p:cNvSpPr>
          <p:nvPr/>
        </p:nvSpPr>
        <p:spPr bwMode="auto">
          <a:xfrm>
            <a:off x="1295400" y="2590800"/>
            <a:ext cx="2211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a:t>Convert to 3NF</a:t>
            </a:r>
          </a:p>
        </p:txBody>
      </p:sp>
      <p:sp>
        <p:nvSpPr>
          <p:cNvPr id="43013" name="Line 11"/>
          <p:cNvSpPr>
            <a:spLocks noChangeShapeType="1"/>
          </p:cNvSpPr>
          <p:nvPr/>
        </p:nvSpPr>
        <p:spPr bwMode="auto">
          <a:xfrm>
            <a:off x="5181600" y="2514600"/>
            <a:ext cx="0" cy="3810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3014" name="Line 12"/>
          <p:cNvSpPr>
            <a:spLocks noChangeShapeType="1"/>
          </p:cNvSpPr>
          <p:nvPr/>
        </p:nvSpPr>
        <p:spPr bwMode="auto">
          <a:xfrm>
            <a:off x="5181600" y="2895600"/>
            <a:ext cx="15240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3015" name="Line 13"/>
          <p:cNvSpPr>
            <a:spLocks noChangeShapeType="1"/>
          </p:cNvSpPr>
          <p:nvPr/>
        </p:nvSpPr>
        <p:spPr bwMode="auto">
          <a:xfrm flipV="1">
            <a:off x="6705600" y="2514600"/>
            <a:ext cx="0" cy="3810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3017" name="Line 16"/>
          <p:cNvSpPr>
            <a:spLocks noChangeShapeType="1"/>
          </p:cNvSpPr>
          <p:nvPr/>
        </p:nvSpPr>
        <p:spPr bwMode="auto">
          <a:xfrm>
            <a:off x="6705600" y="2895600"/>
            <a:ext cx="12954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43018" name="Line 17"/>
          <p:cNvSpPr>
            <a:spLocks noChangeShapeType="1"/>
          </p:cNvSpPr>
          <p:nvPr/>
        </p:nvSpPr>
        <p:spPr bwMode="auto">
          <a:xfrm flipV="1">
            <a:off x="8001000" y="2438400"/>
            <a:ext cx="0" cy="4572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73414" name="Rectangle 6"/>
          <p:cNvSpPr>
            <a:spLocks noGrp="1" noChangeArrowheads="1"/>
          </p:cNvSpPr>
          <p:nvPr>
            <p:ph type="body" idx="1"/>
          </p:nvPr>
        </p:nvSpPr>
        <p:spPr>
          <a:xfrm>
            <a:off x="533400" y="2133600"/>
            <a:ext cx="9144000" cy="3962400"/>
          </a:xfrm>
        </p:spPr>
        <p:txBody>
          <a:bodyPr/>
          <a:lstStyle/>
          <a:p>
            <a:pPr eaLnBrk="1" hangingPunct="1">
              <a:lnSpc>
                <a:spcPct val="90000"/>
              </a:lnSpc>
              <a:buFont typeface="Wingdings" panose="05000000000000000000" pitchFamily="2" charset="2"/>
              <a:buNone/>
              <a:defRPr/>
            </a:pPr>
            <a:r>
              <a:rPr lang="en-US" altLang="en-US" sz="2400"/>
              <a:t>CUSTOMER(</a:t>
            </a:r>
            <a:r>
              <a:rPr lang="en-US" altLang="en-US" sz="2400" u="sng" err="1"/>
              <a:t>CNum</a:t>
            </a:r>
            <a:r>
              <a:rPr lang="en-US" altLang="en-US" sz="2400"/>
              <a:t>, </a:t>
            </a:r>
            <a:r>
              <a:rPr lang="en-US" altLang="en-US" sz="2400" err="1"/>
              <a:t>Cname</a:t>
            </a:r>
            <a:r>
              <a:rPr lang="en-US" altLang="en-US" sz="2400"/>
              <a:t>, …. </a:t>
            </a:r>
            <a:r>
              <a:rPr lang="en-US" altLang="en-US" sz="2400" err="1"/>
              <a:t>SRepNum</a:t>
            </a:r>
            <a:r>
              <a:rPr lang="en-US" altLang="en-US" sz="2400"/>
              <a:t>, </a:t>
            </a:r>
            <a:r>
              <a:rPr lang="en-US" altLang="en-US" sz="2400" err="1"/>
              <a:t>SrepLast</a:t>
            </a:r>
            <a:r>
              <a:rPr lang="en-US" altLang="en-US" sz="2400"/>
              <a:t>, </a:t>
            </a:r>
            <a:r>
              <a:rPr lang="en-US" altLang="en-US" sz="2400" err="1"/>
              <a:t>SrepFirst</a:t>
            </a:r>
            <a:r>
              <a:rPr lang="en-US" altLang="en-US" sz="2400"/>
              <a:t>)</a:t>
            </a:r>
          </a:p>
          <a:p>
            <a:pPr eaLnBrk="1" hangingPunct="1">
              <a:lnSpc>
                <a:spcPct val="90000"/>
              </a:lnSpc>
              <a:buFont typeface="Wingdings" panose="05000000000000000000" pitchFamily="2" charset="2"/>
              <a:buNone/>
              <a:defRPr/>
            </a:pPr>
            <a:endParaRPr lang="en-US" altLang="en-US" sz="2400"/>
          </a:p>
          <a:p>
            <a:pPr eaLnBrk="1" hangingPunct="1">
              <a:lnSpc>
                <a:spcPct val="90000"/>
              </a:lnSpc>
              <a:buFont typeface="Wingdings" panose="05000000000000000000" pitchFamily="2" charset="2"/>
              <a:buNone/>
              <a:defRPr/>
            </a:pPr>
            <a:endParaRPr lang="en-US" altLang="en-US" sz="2400"/>
          </a:p>
          <a:p>
            <a:pPr eaLnBrk="1" hangingPunct="1">
              <a:lnSpc>
                <a:spcPct val="90000"/>
              </a:lnSpc>
              <a:buFont typeface="Wingdings" panose="05000000000000000000" pitchFamily="2" charset="2"/>
              <a:buNone/>
              <a:defRPr/>
            </a:pPr>
            <a:r>
              <a:rPr lang="en-US" altLang="en-US" sz="2400" b="1">
                <a:solidFill>
                  <a:schemeClr val="accent1">
                    <a:lumMod val="75000"/>
                  </a:schemeClr>
                </a:solidFill>
              </a:rPr>
              <a:t>Make this into 2 tables</a:t>
            </a:r>
          </a:p>
          <a:p>
            <a:pPr eaLnBrk="1" hangingPunct="1">
              <a:lnSpc>
                <a:spcPct val="90000"/>
              </a:lnSpc>
              <a:buFont typeface="Wingdings" panose="05000000000000000000" pitchFamily="2" charset="2"/>
              <a:buNone/>
              <a:defRPr/>
            </a:pPr>
            <a:endParaRPr lang="en-US" altLang="en-US" sz="2400"/>
          </a:p>
          <a:p>
            <a:pPr eaLnBrk="1" hangingPunct="1">
              <a:lnSpc>
                <a:spcPct val="90000"/>
              </a:lnSpc>
              <a:buFont typeface="Wingdings" panose="05000000000000000000" pitchFamily="2" charset="2"/>
              <a:buNone/>
              <a:defRPr/>
            </a:pPr>
            <a:r>
              <a:rPr lang="en-US" altLang="en-US" sz="2400"/>
              <a:t>CUSTOMER(</a:t>
            </a:r>
            <a:r>
              <a:rPr lang="en-US" altLang="en-US" sz="2400" u="sng" err="1"/>
              <a:t>CNum</a:t>
            </a:r>
            <a:r>
              <a:rPr lang="en-US" altLang="en-US" sz="2400"/>
              <a:t>, </a:t>
            </a:r>
            <a:r>
              <a:rPr lang="en-US" altLang="en-US" sz="2400" err="1"/>
              <a:t>Cname</a:t>
            </a:r>
            <a:r>
              <a:rPr lang="en-US" altLang="en-US" sz="2400"/>
              <a:t>, …. </a:t>
            </a:r>
            <a:r>
              <a:rPr lang="en-US" altLang="en-US" sz="2400" err="1"/>
              <a:t>SRepNum</a:t>
            </a:r>
            <a:r>
              <a:rPr lang="en-US" altLang="en-US" sz="2400"/>
              <a:t>)</a:t>
            </a:r>
          </a:p>
          <a:p>
            <a:pPr eaLnBrk="1" hangingPunct="1">
              <a:lnSpc>
                <a:spcPct val="90000"/>
              </a:lnSpc>
              <a:buFont typeface="Wingdings" panose="05000000000000000000" pitchFamily="2" charset="2"/>
              <a:buNone/>
              <a:defRPr/>
            </a:pPr>
            <a:r>
              <a:rPr lang="en-US" altLang="en-US" sz="2400"/>
              <a:t>    FK </a:t>
            </a:r>
            <a:r>
              <a:rPr lang="en-US" altLang="en-US" sz="2400" err="1"/>
              <a:t>SRepNum</a:t>
            </a:r>
            <a:r>
              <a:rPr lang="en-US" altLang="en-US" sz="2400"/>
              <a:t> </a:t>
            </a:r>
            <a:r>
              <a:rPr lang="en-US" altLang="en-US" sz="2400">
                <a:sym typeface="Wingdings" panose="05000000000000000000" pitchFamily="2" charset="2"/>
              </a:rPr>
              <a:t> SALESREP</a:t>
            </a:r>
          </a:p>
          <a:p>
            <a:pPr eaLnBrk="1" hangingPunct="1">
              <a:lnSpc>
                <a:spcPct val="90000"/>
              </a:lnSpc>
              <a:buFont typeface="Wingdings" panose="05000000000000000000" pitchFamily="2" charset="2"/>
              <a:buNone/>
              <a:defRPr/>
            </a:pPr>
            <a:endParaRPr lang="en-US" altLang="en-US" sz="2400">
              <a:sym typeface="Wingdings" panose="05000000000000000000" pitchFamily="2" charset="2"/>
            </a:endParaRPr>
          </a:p>
          <a:p>
            <a:pPr eaLnBrk="1" hangingPunct="1">
              <a:lnSpc>
                <a:spcPct val="90000"/>
              </a:lnSpc>
              <a:buNone/>
              <a:defRPr/>
            </a:pPr>
            <a:r>
              <a:rPr lang="en-US" altLang="en-US" sz="2400"/>
              <a:t>SALESREP(</a:t>
            </a:r>
            <a:r>
              <a:rPr lang="en-US" altLang="en-US" sz="2400" u="sng"/>
              <a:t>SRepNum</a:t>
            </a:r>
            <a:r>
              <a:rPr lang="en-US" altLang="en-US" sz="2400"/>
              <a:t>, SrepLast, SrepFirst) </a:t>
            </a:r>
          </a:p>
          <a:p>
            <a:pPr eaLnBrk="1" hangingPunct="1">
              <a:lnSpc>
                <a:spcPct val="90000"/>
              </a:lnSpc>
              <a:buFont typeface="Wingdings" panose="05000000000000000000" pitchFamily="2" charset="2"/>
              <a:buNone/>
              <a:defRPr/>
            </a:pPr>
            <a:endParaRPr lang="en-US" altLang="en-US" sz="2400"/>
          </a:p>
          <a:p>
            <a:pPr eaLnBrk="1" hangingPunct="1">
              <a:lnSpc>
                <a:spcPct val="90000"/>
              </a:lnSpc>
              <a:buFont typeface="Wingdings" panose="05000000000000000000" pitchFamily="2" charset="2"/>
              <a:buNone/>
              <a:defRPr/>
            </a:pPr>
            <a:endParaRPr lang="en-US" altLang="en-US" sz="2400"/>
          </a:p>
        </p:txBody>
      </p:sp>
      <p:cxnSp>
        <p:nvCxnSpPr>
          <p:cNvPr id="43020" name="Straight Connector 2"/>
          <p:cNvCxnSpPr>
            <a:cxnSpLocks noChangeShapeType="1"/>
          </p:cNvCxnSpPr>
          <p:nvPr/>
        </p:nvCxnSpPr>
        <p:spPr bwMode="auto">
          <a:xfrm>
            <a:off x="6324600" y="2362200"/>
            <a:ext cx="2590800" cy="0"/>
          </a:xfrm>
          <a:prstGeom prst="line">
            <a:avLst/>
          </a:prstGeom>
          <a:noFill/>
          <a:ln w="28575" algn="ctr">
            <a:solidFill>
              <a:srgbClr val="FF0000"/>
            </a:solidFill>
            <a:miter lim="800000"/>
            <a:headEnd/>
            <a:tailEnd/>
          </a:ln>
          <a:extLst>
            <a:ext uri="{909E8E84-426E-40DD-AFC4-6F175D3DCCD1}">
              <a14:hiddenFill xmlns:a14="http://schemas.microsoft.com/office/drawing/2010/main">
                <a:noFill/>
              </a14:hiddenFill>
            </a:ext>
          </a:extLst>
        </p:spPr>
      </p:cxn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73414">
                                            <p:txEl>
                                              <p:pRg st="0" end="0"/>
                                            </p:txEl>
                                          </p:spTgt>
                                        </p:tgtEl>
                                        <p:attrNameLst>
                                          <p:attrName>style.visibility</p:attrName>
                                        </p:attrNameLst>
                                      </p:cBhvr>
                                      <p:to>
                                        <p:strVal val="visible"/>
                                      </p:to>
                                    </p:set>
                                    <p:anim to="" calcmode="lin" valueType="num">
                                      <p:cBhvr>
                                        <p:cTn id="7" dur="1" fill="hold"/>
                                        <p:tgtEl>
                                          <p:spTgt spid="273414">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73414">
                                            <p:txEl>
                                              <p:pRg st="3" end="3"/>
                                            </p:txEl>
                                          </p:spTgt>
                                        </p:tgtEl>
                                        <p:attrNameLst>
                                          <p:attrName>style.visibility</p:attrName>
                                        </p:attrNameLst>
                                      </p:cBhvr>
                                      <p:to>
                                        <p:strVal val="visible"/>
                                      </p:to>
                                    </p:set>
                                    <p:anim to="" calcmode="lin" valueType="num">
                                      <p:cBhvr>
                                        <p:cTn id="12" dur="1" fill="hold"/>
                                        <p:tgtEl>
                                          <p:spTgt spid="273414">
                                            <p:txEl>
                                              <p:pRg st="3" end="3"/>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73414">
                                            <p:txEl>
                                              <p:pRg st="5" end="5"/>
                                            </p:txEl>
                                          </p:spTgt>
                                        </p:tgtEl>
                                        <p:attrNameLst>
                                          <p:attrName>style.visibility</p:attrName>
                                        </p:attrNameLst>
                                      </p:cBhvr>
                                      <p:to>
                                        <p:strVal val="visible"/>
                                      </p:to>
                                    </p:set>
                                    <p:anim to="" calcmode="lin" valueType="num">
                                      <p:cBhvr>
                                        <p:cTn id="17" dur="1" fill="hold"/>
                                        <p:tgtEl>
                                          <p:spTgt spid="273414">
                                            <p:txEl>
                                              <p:pRg st="5" end="5"/>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73414">
                                            <p:txEl>
                                              <p:pRg st="6" end="6"/>
                                            </p:txEl>
                                          </p:spTgt>
                                        </p:tgtEl>
                                        <p:attrNameLst>
                                          <p:attrName>style.visibility</p:attrName>
                                        </p:attrNameLst>
                                      </p:cBhvr>
                                      <p:to>
                                        <p:strVal val="visible"/>
                                      </p:to>
                                    </p:set>
                                    <p:anim to="" calcmode="lin" valueType="num">
                                      <p:cBhvr>
                                        <p:cTn id="22" dur="1" fill="hold"/>
                                        <p:tgtEl>
                                          <p:spTgt spid="273414">
                                            <p:txEl>
                                              <p:pRg st="6" end="6"/>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73414">
                                            <p:txEl>
                                              <p:pRg st="8" end="8"/>
                                            </p:txEl>
                                          </p:spTgt>
                                        </p:tgtEl>
                                        <p:attrNameLst>
                                          <p:attrName>style.visibility</p:attrName>
                                        </p:attrNameLst>
                                      </p:cBhvr>
                                      <p:to>
                                        <p:strVal val="visible"/>
                                      </p:to>
                                    </p:set>
                                    <p:anim to="" calcmode="lin" valueType="num">
                                      <p:cBhvr>
                                        <p:cTn id="27" dur="1" fill="hold"/>
                                        <p:tgtEl>
                                          <p:spTgt spid="27341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4"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838200" y="617538"/>
            <a:ext cx="8305800" cy="1143000"/>
          </a:xfrm>
        </p:spPr>
        <p:txBody>
          <a:bodyPr/>
          <a:lstStyle/>
          <a:p>
            <a:r>
              <a:rPr lang="en-US" altLang="en-US"/>
              <a:t>Quidditch #5. Convert to 3NF:</a:t>
            </a:r>
          </a:p>
        </p:txBody>
      </p:sp>
      <p:sp>
        <p:nvSpPr>
          <p:cNvPr id="44035" name="Content Placeholder 2"/>
          <p:cNvSpPr>
            <a:spLocks noGrp="1"/>
          </p:cNvSpPr>
          <p:nvPr>
            <p:ph idx="1"/>
          </p:nvPr>
        </p:nvSpPr>
        <p:spPr>
          <a:xfrm>
            <a:off x="381000" y="2017713"/>
            <a:ext cx="8763000" cy="4114800"/>
          </a:xfrm>
        </p:spPr>
        <p:txBody>
          <a:bodyPr/>
          <a:lstStyle/>
          <a:p>
            <a:pPr marL="0" indent="0">
              <a:buFont typeface="Wingdings" panose="05000000000000000000" pitchFamily="2" charset="2"/>
              <a:buNone/>
            </a:pPr>
            <a:r>
              <a:rPr lang="en-US" altLang="en-US"/>
              <a:t>MATERIAL(</a:t>
            </a:r>
            <a:r>
              <a:rPr lang="en-US" altLang="en-US" u="sng" err="1"/>
              <a:t>MaterialID</a:t>
            </a:r>
            <a:r>
              <a:rPr lang="en-US" altLang="en-US"/>
              <a:t>, Material_</a:t>
            </a:r>
            <a:r>
              <a:rPr lang="en-US" altLang="en-US" err="1"/>
              <a:t>desr</a:t>
            </a:r>
            <a:r>
              <a:rPr lang="en-US" altLang="en-US"/>
              <a:t>, material_</a:t>
            </a:r>
            <a:r>
              <a:rPr lang="en-US" altLang="en-US" err="1"/>
              <a:t>type</a:t>
            </a:r>
            <a:r>
              <a:rPr lang="en-US" altLang="en-US"/>
              <a:t>, </a:t>
            </a:r>
            <a:r>
              <a:rPr lang="en-US" altLang="en-US" err="1"/>
              <a:t>PricePerUnit</a:t>
            </a:r>
            <a:r>
              <a:rPr lang="en-US" altLang="en-US"/>
              <a:t>, </a:t>
            </a:r>
            <a:r>
              <a:rPr lang="en-US" altLang="en-US" err="1"/>
              <a:t>ManufacID</a:t>
            </a:r>
            <a:r>
              <a:rPr lang="en-US" altLang="en-US"/>
              <a:t>, </a:t>
            </a:r>
            <a:r>
              <a:rPr lang="en-US" altLang="en-US" err="1"/>
              <a:t>ManufacName</a:t>
            </a:r>
            <a:r>
              <a:rPr lang="en-US" altLang="en-US"/>
              <a:t>, ManufacCity, ManufacState)</a:t>
            </a:r>
          </a:p>
          <a:p>
            <a:pPr marL="0" indent="0">
              <a:buFont typeface="Wingdings" panose="05000000000000000000" pitchFamily="2" charset="2"/>
              <a:buNone/>
            </a:pPr>
            <a:br>
              <a:rPr lang="en-US" altLang="en-US" sz="2000">
                <a:solidFill>
                  <a:srgbClr val="FF0000"/>
                </a:solidFill>
              </a:rPr>
            </a:br>
            <a:r>
              <a:rPr lang="en-US" altLang="en-US" sz="2000">
                <a:solidFill>
                  <a:srgbClr val="FF0000"/>
                </a:solidFill>
              </a:rPr>
              <a:t>MaterialID </a:t>
            </a:r>
            <a:r>
              <a:rPr lang="en-US" altLang="en-US" sz="2000" err="1">
                <a:solidFill>
                  <a:srgbClr val="FF0000"/>
                </a:solidFill>
              </a:rPr>
              <a:t>PK</a:t>
            </a:r>
            <a:r>
              <a:rPr lang="en-US" altLang="en-US" sz="2000">
                <a:solidFill>
                  <a:srgbClr val="FF0000"/>
                </a:solidFill>
                <a:sym typeface="Wingdings" panose="05000000000000000000" pitchFamily="2" charset="2"/>
              </a:rPr>
              <a:t> </a:t>
            </a:r>
            <a:r>
              <a:rPr lang="en-US" altLang="en-US" sz="2000">
                <a:solidFill>
                  <a:srgbClr val="FF0000"/>
                </a:solidFill>
              </a:rPr>
              <a:t>Material_</a:t>
            </a:r>
            <a:r>
              <a:rPr lang="en-US" altLang="en-US" sz="2000" err="1">
                <a:solidFill>
                  <a:srgbClr val="FF0000"/>
                </a:solidFill>
              </a:rPr>
              <a:t>desr</a:t>
            </a:r>
            <a:r>
              <a:rPr lang="en-US" altLang="en-US" sz="2000">
                <a:solidFill>
                  <a:srgbClr val="FF0000"/>
                </a:solidFill>
              </a:rPr>
              <a:t>, material_</a:t>
            </a:r>
            <a:r>
              <a:rPr lang="en-US" altLang="en-US" sz="2000" err="1">
                <a:solidFill>
                  <a:srgbClr val="FF0000"/>
                </a:solidFill>
              </a:rPr>
              <a:t>type</a:t>
            </a:r>
            <a:r>
              <a:rPr lang="en-US" altLang="en-US" sz="2000">
                <a:solidFill>
                  <a:srgbClr val="FF0000"/>
                </a:solidFill>
              </a:rPr>
              <a:t>, PricePerUnit, ManufacID</a:t>
            </a:r>
          </a:p>
          <a:p>
            <a:pPr marL="0" indent="0">
              <a:buFont typeface="Wingdings" panose="05000000000000000000" pitchFamily="2" charset="2"/>
              <a:buNone/>
            </a:pPr>
            <a:r>
              <a:rPr lang="en-US" altLang="en-US" sz="2000">
                <a:solidFill>
                  <a:srgbClr val="FF0000"/>
                </a:solidFill>
              </a:rPr>
              <a:t>ManufacID </a:t>
            </a:r>
            <a:r>
              <a:rPr lang="en-US" altLang="en-US" sz="2000" err="1">
                <a:solidFill>
                  <a:srgbClr val="FF0000"/>
                </a:solidFill>
              </a:rPr>
              <a:t>PK</a:t>
            </a:r>
            <a:r>
              <a:rPr lang="en-US" altLang="en-US" sz="2000">
                <a:solidFill>
                  <a:srgbClr val="FF0000"/>
                </a:solidFill>
                <a:sym typeface="Wingdings" panose="05000000000000000000" pitchFamily="2" charset="2"/>
              </a:rPr>
              <a:t> </a:t>
            </a:r>
            <a:r>
              <a:rPr lang="en-US" altLang="en-US" sz="2000" err="1">
                <a:solidFill>
                  <a:srgbClr val="FF0000"/>
                </a:solidFill>
              </a:rPr>
              <a:t>ManufacName</a:t>
            </a:r>
            <a:r>
              <a:rPr lang="en-US" altLang="en-US" sz="2000">
                <a:solidFill>
                  <a:srgbClr val="FF0000"/>
                </a:solidFill>
              </a:rPr>
              <a:t>, ManufacCity,ManufacState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762000" y="617538"/>
            <a:ext cx="8382000" cy="1143000"/>
          </a:xfrm>
        </p:spPr>
        <p:txBody>
          <a:bodyPr/>
          <a:lstStyle/>
          <a:p>
            <a:r>
              <a:rPr lang="en-US" altLang="en-US"/>
              <a:t>Quidditch #5 Solution</a:t>
            </a:r>
          </a:p>
        </p:txBody>
      </p:sp>
      <p:sp>
        <p:nvSpPr>
          <p:cNvPr id="46083" name="Content Placeholder 2"/>
          <p:cNvSpPr>
            <a:spLocks noGrp="1"/>
          </p:cNvSpPr>
          <p:nvPr>
            <p:ph idx="1"/>
          </p:nvPr>
        </p:nvSpPr>
        <p:spPr>
          <a:xfrm>
            <a:off x="609600" y="2017713"/>
            <a:ext cx="8345488" cy="4114800"/>
          </a:xfrm>
        </p:spPr>
        <p:txBody>
          <a:bodyPr/>
          <a:lstStyle/>
          <a:p>
            <a:pPr marL="0" indent="0">
              <a:buNone/>
            </a:pPr>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b="1"/>
              <a:t>Types of Anomalies</a:t>
            </a:r>
          </a:p>
        </p:txBody>
      </p:sp>
      <p:sp>
        <p:nvSpPr>
          <p:cNvPr id="262147" name="Rectangle 3"/>
          <p:cNvSpPr>
            <a:spLocks noGrp="1" noChangeArrowheads="1"/>
          </p:cNvSpPr>
          <p:nvPr>
            <p:ph type="body" idx="1"/>
          </p:nvPr>
        </p:nvSpPr>
        <p:spPr>
          <a:xfrm>
            <a:off x="1143000" y="2209800"/>
            <a:ext cx="7772400" cy="2713038"/>
          </a:xfrm>
        </p:spPr>
        <p:txBody>
          <a:bodyPr/>
          <a:lstStyle/>
          <a:p>
            <a:pPr eaLnBrk="1" hangingPunct="1"/>
            <a:r>
              <a:rPr lang="en-US" altLang="en-US"/>
              <a:t>Update anomalies</a:t>
            </a:r>
          </a:p>
          <a:p>
            <a:pPr eaLnBrk="1" hangingPunct="1"/>
            <a:r>
              <a:rPr lang="en-US" altLang="en-US"/>
              <a:t>Addition anomalies</a:t>
            </a:r>
          </a:p>
          <a:p>
            <a:pPr eaLnBrk="1" hangingPunct="1"/>
            <a:r>
              <a:rPr lang="en-US" altLang="en-US"/>
              <a:t>Deletion anomalies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62147">
                                            <p:txEl>
                                              <p:pRg st="0" end="0"/>
                                            </p:txEl>
                                          </p:spTgt>
                                        </p:tgtEl>
                                        <p:attrNameLst>
                                          <p:attrName>style.visibility</p:attrName>
                                        </p:attrNameLst>
                                      </p:cBhvr>
                                      <p:to>
                                        <p:strVal val="visible"/>
                                      </p:to>
                                    </p:set>
                                    <p:anim to="" calcmode="lin" valueType="num">
                                      <p:cBhvr>
                                        <p:cTn id="7" dur="1" fill="hold"/>
                                        <p:tgtEl>
                                          <p:spTgt spid="26214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62147">
                                            <p:txEl>
                                              <p:pRg st="1" end="1"/>
                                            </p:txEl>
                                          </p:spTgt>
                                        </p:tgtEl>
                                        <p:attrNameLst>
                                          <p:attrName>style.visibility</p:attrName>
                                        </p:attrNameLst>
                                      </p:cBhvr>
                                      <p:to>
                                        <p:strVal val="visible"/>
                                      </p:to>
                                    </p:set>
                                    <p:anim to="" calcmode="lin" valueType="num">
                                      <p:cBhvr>
                                        <p:cTn id="12" dur="1" fill="hold"/>
                                        <p:tgtEl>
                                          <p:spTgt spid="26214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62147">
                                            <p:txEl>
                                              <p:pRg st="2" end="2"/>
                                            </p:txEl>
                                          </p:spTgt>
                                        </p:tgtEl>
                                        <p:attrNameLst>
                                          <p:attrName>style.visibility</p:attrName>
                                        </p:attrNameLst>
                                      </p:cBhvr>
                                      <p:to>
                                        <p:strVal val="visible"/>
                                      </p:to>
                                    </p:set>
                                    <p:anim to="" calcmode="lin" valueType="num">
                                      <p:cBhvr>
                                        <p:cTn id="17" dur="1" fill="hold"/>
                                        <p:tgtEl>
                                          <p:spTgt spid="26214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838200" y="617538"/>
            <a:ext cx="8305800" cy="1143000"/>
          </a:xfrm>
        </p:spPr>
        <p:txBody>
          <a:bodyPr/>
          <a:lstStyle/>
          <a:p>
            <a:r>
              <a:rPr lang="en-US" altLang="en-US"/>
              <a:t>Quidditch #6. Convert to 3NF:</a:t>
            </a:r>
          </a:p>
        </p:txBody>
      </p:sp>
      <p:sp>
        <p:nvSpPr>
          <p:cNvPr id="44035" name="Content Placeholder 2"/>
          <p:cNvSpPr>
            <a:spLocks noGrp="1"/>
          </p:cNvSpPr>
          <p:nvPr>
            <p:ph idx="1"/>
          </p:nvPr>
        </p:nvSpPr>
        <p:spPr>
          <a:xfrm>
            <a:off x="381000" y="2017713"/>
            <a:ext cx="8763000" cy="4114800"/>
          </a:xfrm>
        </p:spPr>
        <p:txBody>
          <a:bodyPr/>
          <a:lstStyle/>
          <a:p>
            <a:pPr marL="0" indent="0">
              <a:buFont typeface="Wingdings" panose="05000000000000000000" pitchFamily="2" charset="2"/>
              <a:buNone/>
            </a:pPr>
            <a:r>
              <a:rPr lang="en-US" altLang="en-US"/>
              <a:t>PROFESSOR(</a:t>
            </a:r>
            <a:r>
              <a:rPr lang="en-US" altLang="en-US" u="sng"/>
              <a:t>ProfID</a:t>
            </a:r>
            <a:r>
              <a:rPr lang="en-US" altLang="en-US"/>
              <a:t>, ProfFirst, ProfLast, ProfRank, DeptCode, DeptName, Dean, OfficeNum, Phone)</a:t>
            </a:r>
          </a:p>
          <a:p>
            <a:pPr marL="0" indent="0">
              <a:buFont typeface="Wingdings" panose="05000000000000000000" pitchFamily="2" charset="2"/>
              <a:buNone/>
            </a:pPr>
            <a:r>
              <a:rPr lang="en-US" altLang="en-US" sz="2000" u="sng">
                <a:solidFill>
                  <a:srgbClr val="FF0000"/>
                </a:solidFill>
              </a:rPr>
              <a:t>ProfID </a:t>
            </a:r>
            <a:r>
              <a:rPr lang="en-US" altLang="en-US" sz="2000" u="sng" err="1">
                <a:solidFill>
                  <a:srgbClr val="FF0000"/>
                </a:solidFill>
              </a:rPr>
              <a:t>PK</a:t>
            </a:r>
            <a:r>
              <a:rPr lang="en-US" altLang="en-US" sz="2000" u="sng">
                <a:solidFill>
                  <a:srgbClr val="FF0000"/>
                </a:solidFill>
                <a:sym typeface="Wingdings" panose="05000000000000000000" pitchFamily="2" charset="2"/>
              </a:rPr>
              <a:t> </a:t>
            </a:r>
            <a:r>
              <a:rPr lang="en-US" altLang="en-US" sz="2000" u="sng">
                <a:solidFill>
                  <a:srgbClr val="FF0000"/>
                </a:solidFill>
              </a:rPr>
              <a:t>ProfFirst, ProfLast, ProfRank, OfficeNum, Phone, DeptCode</a:t>
            </a:r>
          </a:p>
          <a:p>
            <a:pPr marL="0" indent="0">
              <a:buFont typeface="Wingdings" panose="05000000000000000000" pitchFamily="2" charset="2"/>
              <a:buNone/>
            </a:pPr>
            <a:r>
              <a:rPr lang="en-US" altLang="en-US" sz="2000" u="sng">
                <a:solidFill>
                  <a:srgbClr val="FF0000"/>
                </a:solidFill>
              </a:rPr>
              <a:t>DeptCode </a:t>
            </a:r>
            <a:r>
              <a:rPr lang="en-US" altLang="en-US" sz="2000" u="sng" err="1">
                <a:solidFill>
                  <a:srgbClr val="FF0000"/>
                </a:solidFill>
              </a:rPr>
              <a:t>PK</a:t>
            </a:r>
            <a:r>
              <a:rPr lang="en-US" altLang="en-US" sz="2000" u="sng">
                <a:solidFill>
                  <a:srgbClr val="FF0000"/>
                </a:solidFill>
                <a:sym typeface="Wingdings" panose="05000000000000000000" pitchFamily="2" charset="2"/>
              </a:rPr>
              <a:t> </a:t>
            </a:r>
            <a:r>
              <a:rPr lang="en-US" altLang="en-US" sz="2000" u="sng">
                <a:solidFill>
                  <a:srgbClr val="FF0000"/>
                </a:solidFill>
              </a:rPr>
              <a:t>DeptName, Dean</a:t>
            </a:r>
          </a:p>
        </p:txBody>
      </p:sp>
    </p:spTree>
    <p:extLst>
      <p:ext uri="{BB962C8B-B14F-4D97-AF65-F5344CB8AC3E}">
        <p14:creationId xmlns:p14="http://schemas.microsoft.com/office/powerpoint/2010/main" val="1233584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762000" y="617538"/>
            <a:ext cx="8382000" cy="1143000"/>
          </a:xfrm>
        </p:spPr>
        <p:txBody>
          <a:bodyPr/>
          <a:lstStyle/>
          <a:p>
            <a:r>
              <a:rPr lang="en-US" altLang="en-US"/>
              <a:t>Quidditch #6 Solution</a:t>
            </a:r>
          </a:p>
        </p:txBody>
      </p:sp>
      <p:sp>
        <p:nvSpPr>
          <p:cNvPr id="46083" name="Content Placeholder 2"/>
          <p:cNvSpPr>
            <a:spLocks noGrp="1"/>
          </p:cNvSpPr>
          <p:nvPr>
            <p:ph idx="1"/>
          </p:nvPr>
        </p:nvSpPr>
        <p:spPr>
          <a:xfrm>
            <a:off x="609600" y="2017713"/>
            <a:ext cx="8345488" cy="4114800"/>
          </a:xfrm>
        </p:spPr>
        <p:txBody>
          <a:bodyPr/>
          <a:lstStyle/>
          <a:p>
            <a:pPr marL="0" indent="0">
              <a:buNone/>
            </a:pPr>
            <a:endParaRPr lang="en-US" altLang="en-US"/>
          </a:p>
        </p:txBody>
      </p:sp>
    </p:spTree>
    <p:extLst>
      <p:ext uri="{BB962C8B-B14F-4D97-AF65-F5344CB8AC3E}">
        <p14:creationId xmlns:p14="http://schemas.microsoft.com/office/powerpoint/2010/main" val="545491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a:t>Another way of looking at it:</a:t>
            </a:r>
          </a:p>
        </p:txBody>
      </p:sp>
      <p:sp>
        <p:nvSpPr>
          <p:cNvPr id="260099" name="Rectangle 3"/>
          <p:cNvSpPr>
            <a:spLocks noGrp="1" noChangeArrowheads="1"/>
          </p:cNvSpPr>
          <p:nvPr>
            <p:ph type="body" idx="1"/>
          </p:nvPr>
        </p:nvSpPr>
        <p:spPr/>
        <p:txBody>
          <a:bodyPr/>
          <a:lstStyle/>
          <a:p>
            <a:pPr marL="0" indent="0" eaLnBrk="1" hangingPunct="1">
              <a:buNone/>
            </a:pPr>
            <a:r>
              <a:rPr lang="en-US" altLang="en-US"/>
              <a:t>A table is in 3NF if every non-key column is dependent on </a:t>
            </a:r>
            <a:r>
              <a:rPr lang="en-US" altLang="en-US" u="sng">
                <a:solidFill>
                  <a:schemeClr val="folHlink"/>
                </a:solidFill>
              </a:rPr>
              <a:t>the primary key </a:t>
            </a:r>
            <a:r>
              <a:rPr lang="en-US" altLang="en-US" u="sng">
                <a:solidFill>
                  <a:srgbClr val="C00000"/>
                </a:solidFill>
              </a:rPr>
              <a:t>(1NF)</a:t>
            </a:r>
            <a:r>
              <a:rPr lang="en-US" altLang="en-US">
                <a:solidFill>
                  <a:schemeClr val="folHlink"/>
                </a:solidFill>
              </a:rPr>
              <a:t>, the </a:t>
            </a:r>
            <a:r>
              <a:rPr lang="en-US" altLang="en-US" u="sng">
                <a:solidFill>
                  <a:schemeClr val="folHlink"/>
                </a:solidFill>
              </a:rPr>
              <a:t>whole primary key </a:t>
            </a:r>
            <a:r>
              <a:rPr lang="en-US" altLang="en-US" u="sng">
                <a:solidFill>
                  <a:srgbClr val="C00000"/>
                </a:solidFill>
              </a:rPr>
              <a:t>(2NF)</a:t>
            </a:r>
            <a:r>
              <a:rPr lang="en-US" altLang="en-US">
                <a:solidFill>
                  <a:schemeClr val="folHlink"/>
                </a:solidFill>
              </a:rPr>
              <a:t>, and </a:t>
            </a:r>
            <a:r>
              <a:rPr lang="en-US" altLang="en-US" u="sng">
                <a:solidFill>
                  <a:schemeClr val="folHlink"/>
                </a:solidFill>
              </a:rPr>
              <a:t>nothing but the primary key </a:t>
            </a:r>
            <a:r>
              <a:rPr lang="en-US" altLang="en-US" u="sng">
                <a:solidFill>
                  <a:srgbClr val="C00000"/>
                </a:solidFill>
              </a:rPr>
              <a:t>(3NF)</a:t>
            </a:r>
            <a:r>
              <a:rPr lang="en-US" altLang="en-US">
                <a:solidFill>
                  <a:schemeClr val="folHlink"/>
                </a:solidFill>
              </a:rPr>
              <a:t>!</a:t>
            </a:r>
          </a:p>
          <a:p>
            <a:pPr marL="0" indent="0" eaLnBrk="1" hangingPunct="1">
              <a:buNone/>
            </a:pPr>
            <a:endParaRPr lang="en-US" altLang="en-US">
              <a:solidFill>
                <a:schemeClr val="folHlink"/>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60099">
                                            <p:txEl>
                                              <p:pRg st="0" end="0"/>
                                            </p:txEl>
                                          </p:spTgt>
                                        </p:tgtEl>
                                        <p:attrNameLst>
                                          <p:attrName>style.visibility</p:attrName>
                                        </p:attrNameLst>
                                      </p:cBhvr>
                                      <p:to>
                                        <p:strVal val="visible"/>
                                      </p:to>
                                    </p:set>
                                    <p:anim to="" calcmode="lin" valueType="num">
                                      <p:cBhvr>
                                        <p:cTn id="7" dur="1" fill="hold"/>
                                        <p:tgtEl>
                                          <p:spTgt spid="26009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26605-F3FB-4FCC-9F49-9DE5AEB1BC16}"/>
              </a:ext>
            </a:extLst>
          </p:cNvPr>
          <p:cNvSpPr>
            <a:spLocks noGrp="1"/>
          </p:cNvSpPr>
          <p:nvPr>
            <p:ph type="title"/>
          </p:nvPr>
        </p:nvSpPr>
        <p:spPr/>
        <p:txBody>
          <a:bodyPr/>
          <a:lstStyle/>
          <a:p>
            <a:r>
              <a:rPr lang="en-US"/>
              <a:t>Quidditch #7 </a:t>
            </a:r>
          </a:p>
        </p:txBody>
      </p:sp>
      <p:sp>
        <p:nvSpPr>
          <p:cNvPr id="3" name="Content Placeholder 2">
            <a:extLst>
              <a:ext uri="{FF2B5EF4-FFF2-40B4-BE49-F238E27FC236}">
                <a16:creationId xmlns:a16="http://schemas.microsoft.com/office/drawing/2014/main" id="{646E38DD-2D02-4FE4-AE9C-E30D37A21E8E}"/>
              </a:ext>
            </a:extLst>
          </p:cNvPr>
          <p:cNvSpPr>
            <a:spLocks noGrp="1"/>
          </p:cNvSpPr>
          <p:nvPr>
            <p:ph idx="1"/>
          </p:nvPr>
        </p:nvSpPr>
        <p:spPr/>
        <p:txBody>
          <a:bodyPr/>
          <a:lstStyle/>
          <a:p>
            <a:pPr marL="0" indent="0">
              <a:buNone/>
            </a:pPr>
            <a:r>
              <a:rPr lang="en-US" sz="2000"/>
              <a:t>GGC has one or more faculty who serve as mentors to students.  Each mentor has a set of mentees, who have a student identification number, first name and last name.  A mentee has exactly one mentor.  The person who made this schema obviously doesn’t understand normal forms, because the MENTOR table has a repeating group (Student_ID, Stu_first, Stu_last), as shown below:</a:t>
            </a:r>
          </a:p>
          <a:p>
            <a:pPr marL="0" indent="0">
              <a:buNone/>
            </a:pPr>
            <a:r>
              <a:rPr lang="en-US" sz="2000"/>
              <a:t> </a:t>
            </a:r>
          </a:p>
          <a:p>
            <a:pPr marL="0" indent="0">
              <a:buNone/>
            </a:pPr>
            <a:r>
              <a:rPr lang="en-US" sz="2000"/>
              <a:t>MENTOR(</a:t>
            </a:r>
            <a:r>
              <a:rPr lang="en-US" sz="2000" u="sng"/>
              <a:t>Faculty_ID</a:t>
            </a:r>
            <a:r>
              <a:rPr lang="en-US" sz="2000"/>
              <a:t>, Faculty_Name, OfficeNumber, (Student_ID, Stu_first, Stu_last))</a:t>
            </a:r>
          </a:p>
          <a:p>
            <a:pPr marL="0" indent="0">
              <a:buNone/>
            </a:pPr>
            <a:r>
              <a:rPr lang="en-US" sz="2000"/>
              <a:t> </a:t>
            </a:r>
          </a:p>
          <a:p>
            <a:pPr marL="0" indent="0">
              <a:buNone/>
            </a:pPr>
            <a:r>
              <a:rPr lang="en-US" sz="2000" b="1"/>
              <a:t>Show the table scheme after converting it to 1NF</a:t>
            </a:r>
            <a:endParaRPr lang="en-US" sz="2000"/>
          </a:p>
          <a:p>
            <a:endParaRPr lang="en-US"/>
          </a:p>
        </p:txBody>
      </p:sp>
    </p:spTree>
    <p:extLst>
      <p:ext uri="{BB962C8B-B14F-4D97-AF65-F5344CB8AC3E}">
        <p14:creationId xmlns:p14="http://schemas.microsoft.com/office/powerpoint/2010/main" val="25340561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E5475-5FD8-430D-A7F1-BC6BF2F335A8}"/>
              </a:ext>
            </a:extLst>
          </p:cNvPr>
          <p:cNvSpPr>
            <a:spLocks noGrp="1"/>
          </p:cNvSpPr>
          <p:nvPr>
            <p:ph type="title"/>
          </p:nvPr>
        </p:nvSpPr>
        <p:spPr/>
        <p:txBody>
          <a:bodyPr/>
          <a:lstStyle/>
          <a:p>
            <a:r>
              <a:rPr lang="en-US"/>
              <a:t>Quidditch #8 (2NF)</a:t>
            </a:r>
          </a:p>
        </p:txBody>
      </p:sp>
      <p:sp>
        <p:nvSpPr>
          <p:cNvPr id="3" name="Content Placeholder 2">
            <a:extLst>
              <a:ext uri="{FF2B5EF4-FFF2-40B4-BE49-F238E27FC236}">
                <a16:creationId xmlns:a16="http://schemas.microsoft.com/office/drawing/2014/main" id="{FDA1C001-F20E-489F-A7F8-8D21173EC067}"/>
              </a:ext>
            </a:extLst>
          </p:cNvPr>
          <p:cNvSpPr>
            <a:spLocks noGrp="1"/>
          </p:cNvSpPr>
          <p:nvPr>
            <p:ph idx="1"/>
          </p:nvPr>
        </p:nvSpPr>
        <p:spPr>
          <a:xfrm>
            <a:off x="457200" y="2017713"/>
            <a:ext cx="8497888" cy="4114800"/>
          </a:xfrm>
        </p:spPr>
        <p:txBody>
          <a:bodyPr/>
          <a:lstStyle/>
          <a:p>
            <a:pPr marL="0" lvl="0" indent="0">
              <a:buNone/>
            </a:pPr>
            <a:r>
              <a:rPr lang="en-US" sz="2800"/>
              <a:t>Consider the following table describes a patient that receives a medical service, such as exam, x-ray, bloodwork, etc. at a doctor’s office.  Convert the table to an equivalent schema that is in 2NF:  </a:t>
            </a:r>
          </a:p>
          <a:p>
            <a:pPr marL="0" indent="0">
              <a:buNone/>
            </a:pPr>
            <a:r>
              <a:rPr lang="en-US" sz="2800"/>
              <a:t> PATIENT-SERVICE(</a:t>
            </a:r>
            <a:r>
              <a:rPr lang="en-US" sz="2800" u="sng"/>
              <a:t>PNum</a:t>
            </a:r>
            <a:r>
              <a:rPr lang="en-US" sz="2800"/>
              <a:t>, </a:t>
            </a:r>
            <a:r>
              <a:rPr lang="en-US" sz="2800" u="sng"/>
              <a:t>ServCode</a:t>
            </a:r>
            <a:r>
              <a:rPr lang="en-US" sz="2800"/>
              <a:t>, Pname, ServDescr, DateofService, ServFee)</a:t>
            </a:r>
          </a:p>
          <a:p>
            <a:pPr marL="0" indent="0">
              <a:buNone/>
            </a:pPr>
            <a:r>
              <a:rPr lang="en-US" sz="2800"/>
              <a:t> </a:t>
            </a:r>
            <a:r>
              <a:rPr lang="en-US" sz="2000">
                <a:solidFill>
                  <a:srgbClr val="FF0000"/>
                </a:solidFill>
              </a:rPr>
              <a:t>Pnum PK </a:t>
            </a:r>
            <a:r>
              <a:rPr lang="en-US" sz="2000">
                <a:solidFill>
                  <a:srgbClr val="FF0000"/>
                </a:solidFill>
                <a:sym typeface="Wingdings" panose="05000000000000000000" pitchFamily="2" charset="2"/>
              </a:rPr>
              <a:t></a:t>
            </a:r>
            <a:r>
              <a:rPr lang="en-US" sz="2000">
                <a:solidFill>
                  <a:srgbClr val="FF0000"/>
                </a:solidFill>
              </a:rPr>
              <a:t> Pname</a:t>
            </a:r>
          </a:p>
          <a:p>
            <a:pPr marL="0" indent="0">
              <a:buNone/>
            </a:pPr>
            <a:r>
              <a:rPr lang="en-US" sz="2000">
                <a:solidFill>
                  <a:srgbClr val="FF0000"/>
                </a:solidFill>
              </a:rPr>
              <a:t>ServCode  PK  </a:t>
            </a:r>
            <a:r>
              <a:rPr lang="en-US" sz="2000">
                <a:solidFill>
                  <a:srgbClr val="FF0000"/>
                </a:solidFill>
                <a:sym typeface="Wingdings" panose="05000000000000000000" pitchFamily="2" charset="2"/>
              </a:rPr>
              <a:t></a:t>
            </a:r>
            <a:r>
              <a:rPr lang="en-US" sz="2000">
                <a:solidFill>
                  <a:srgbClr val="FF0000"/>
                </a:solidFill>
              </a:rPr>
              <a:t> ServDescr, ServFee</a:t>
            </a:r>
          </a:p>
          <a:p>
            <a:pPr marL="0" indent="0">
              <a:buNone/>
            </a:pPr>
            <a:r>
              <a:rPr lang="en-US" sz="2000">
                <a:solidFill>
                  <a:srgbClr val="FF0000"/>
                </a:solidFill>
              </a:rPr>
              <a:t>Pnum, ServCode PK  </a:t>
            </a:r>
            <a:r>
              <a:rPr lang="en-US" sz="2000">
                <a:solidFill>
                  <a:srgbClr val="FF0000"/>
                </a:solidFill>
                <a:sym typeface="Wingdings" panose="05000000000000000000" pitchFamily="2" charset="2"/>
              </a:rPr>
              <a:t></a:t>
            </a:r>
            <a:r>
              <a:rPr lang="en-US" sz="2000">
                <a:solidFill>
                  <a:srgbClr val="FF0000"/>
                </a:solidFill>
              </a:rPr>
              <a:t> DateofService</a:t>
            </a:r>
          </a:p>
        </p:txBody>
      </p:sp>
    </p:spTree>
    <p:extLst>
      <p:ext uri="{BB962C8B-B14F-4D97-AF65-F5344CB8AC3E}">
        <p14:creationId xmlns:p14="http://schemas.microsoft.com/office/powerpoint/2010/main" val="24554912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8A5E3-A3F7-413A-A3C1-7A75704F0C3D}"/>
              </a:ext>
            </a:extLst>
          </p:cNvPr>
          <p:cNvSpPr>
            <a:spLocks noGrp="1"/>
          </p:cNvSpPr>
          <p:nvPr>
            <p:ph type="title"/>
          </p:nvPr>
        </p:nvSpPr>
        <p:spPr>
          <a:xfrm>
            <a:off x="990600" y="617538"/>
            <a:ext cx="8153400" cy="1143000"/>
          </a:xfrm>
        </p:spPr>
        <p:txBody>
          <a:bodyPr/>
          <a:lstStyle/>
          <a:p>
            <a:r>
              <a:rPr lang="en-US" sz="4000"/>
              <a:t>Homework #1 (Convert to 1NF):</a:t>
            </a:r>
          </a:p>
        </p:txBody>
      </p:sp>
      <p:sp>
        <p:nvSpPr>
          <p:cNvPr id="3" name="Content Placeholder 2">
            <a:extLst>
              <a:ext uri="{FF2B5EF4-FFF2-40B4-BE49-F238E27FC236}">
                <a16:creationId xmlns:a16="http://schemas.microsoft.com/office/drawing/2014/main" id="{C9B6D119-59A0-4B78-AAEB-27A765AB9796}"/>
              </a:ext>
            </a:extLst>
          </p:cNvPr>
          <p:cNvSpPr>
            <a:spLocks noGrp="1"/>
          </p:cNvSpPr>
          <p:nvPr>
            <p:ph idx="1"/>
          </p:nvPr>
        </p:nvSpPr>
        <p:spPr>
          <a:xfrm>
            <a:off x="609600" y="1905000"/>
            <a:ext cx="7772400" cy="4114800"/>
          </a:xfrm>
        </p:spPr>
        <p:txBody>
          <a:bodyPr/>
          <a:lstStyle/>
          <a:p>
            <a:pPr marL="0" indent="0">
              <a:buNone/>
            </a:pPr>
            <a:r>
              <a:rPr lang="en-US" sz="2400"/>
              <a:t>The Acme Jewelry Importers is a company that consists of one or more departments.  Each department has a set of employees, who have an employee number, an office number, and a phone number.  Each department has one or more employees, and an employee works in just one department.  The person who made this schema obviously doesn’t understand normal forms, because the DEPARTMENT table has a repeating group (Emp#, Ename, Office#, Phone#), as shown below:</a:t>
            </a:r>
          </a:p>
          <a:p>
            <a:pPr marL="0" indent="0">
              <a:buNone/>
            </a:pPr>
            <a:r>
              <a:rPr lang="en-US" sz="2400"/>
              <a:t> </a:t>
            </a:r>
          </a:p>
          <a:p>
            <a:pPr marL="0" indent="0">
              <a:buNone/>
            </a:pPr>
            <a:r>
              <a:rPr lang="en-US" sz="2400"/>
              <a:t>DEPARTMENT(</a:t>
            </a:r>
            <a:r>
              <a:rPr lang="en-US" sz="2400" u="sng"/>
              <a:t>Dept#</a:t>
            </a:r>
            <a:r>
              <a:rPr lang="en-US" sz="2400"/>
              <a:t>, Dept_Name, Manager, (Emp#, Ename, Office#, Phone#))</a:t>
            </a:r>
          </a:p>
          <a:p>
            <a:pPr marL="0" indent="0">
              <a:buNone/>
            </a:pPr>
            <a:endParaRPr lang="en-US" sz="2000"/>
          </a:p>
        </p:txBody>
      </p:sp>
    </p:spTree>
    <p:extLst>
      <p:ext uri="{BB962C8B-B14F-4D97-AF65-F5344CB8AC3E}">
        <p14:creationId xmlns:p14="http://schemas.microsoft.com/office/powerpoint/2010/main" val="40947765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8A5E3-A3F7-413A-A3C1-7A75704F0C3D}"/>
              </a:ext>
            </a:extLst>
          </p:cNvPr>
          <p:cNvSpPr>
            <a:spLocks noGrp="1"/>
          </p:cNvSpPr>
          <p:nvPr>
            <p:ph type="title"/>
          </p:nvPr>
        </p:nvSpPr>
        <p:spPr/>
        <p:txBody>
          <a:bodyPr/>
          <a:lstStyle/>
          <a:p>
            <a:r>
              <a:rPr lang="en-US"/>
              <a:t>Homework #2:</a:t>
            </a:r>
          </a:p>
        </p:txBody>
      </p:sp>
      <p:sp>
        <p:nvSpPr>
          <p:cNvPr id="3" name="Content Placeholder 2">
            <a:extLst>
              <a:ext uri="{FF2B5EF4-FFF2-40B4-BE49-F238E27FC236}">
                <a16:creationId xmlns:a16="http://schemas.microsoft.com/office/drawing/2014/main" id="{C9B6D119-59A0-4B78-AAEB-27A765AB9796}"/>
              </a:ext>
            </a:extLst>
          </p:cNvPr>
          <p:cNvSpPr>
            <a:spLocks noGrp="1"/>
          </p:cNvSpPr>
          <p:nvPr>
            <p:ph idx="1"/>
          </p:nvPr>
        </p:nvSpPr>
        <p:spPr>
          <a:xfrm>
            <a:off x="609600" y="1905000"/>
            <a:ext cx="7772400" cy="4114800"/>
          </a:xfrm>
        </p:spPr>
        <p:txBody>
          <a:bodyPr/>
          <a:lstStyle/>
          <a:p>
            <a:pPr marL="0" lvl="0" indent="0">
              <a:buNone/>
            </a:pPr>
            <a:r>
              <a:rPr lang="en-US" sz="2400"/>
              <a:t>Convert the following table to an equivalent schema that is in 2NF:</a:t>
            </a:r>
          </a:p>
          <a:p>
            <a:pPr marL="0" indent="0">
              <a:buNone/>
            </a:pPr>
            <a:r>
              <a:rPr lang="en-US" sz="2400"/>
              <a:t>BAND-VENUE(</a:t>
            </a:r>
            <a:r>
              <a:rPr lang="en-US" sz="2400" u="sng"/>
              <a:t>Band_ID</a:t>
            </a:r>
            <a:r>
              <a:rPr lang="en-US" sz="2400"/>
              <a:t>, </a:t>
            </a:r>
            <a:r>
              <a:rPr lang="en-US" sz="2400" u="sng"/>
              <a:t>Venue_ID</a:t>
            </a:r>
            <a:r>
              <a:rPr lang="en-US" sz="2400"/>
              <a:t>, Band_Name, Year_Started, Venue_City, Venue_State, Date_Played_Venue, Attendance)</a:t>
            </a:r>
          </a:p>
          <a:p>
            <a:pPr marL="0" indent="0">
              <a:buNone/>
            </a:pPr>
            <a:r>
              <a:rPr lang="en-US" sz="2400"/>
              <a:t> </a:t>
            </a:r>
          </a:p>
          <a:p>
            <a:pPr marL="0" indent="0">
              <a:buNone/>
            </a:pPr>
            <a:r>
              <a:rPr lang="en-US" sz="2400"/>
              <a:t>Band_ID   PK </a:t>
            </a:r>
            <a:r>
              <a:rPr lang="en-US" sz="2400">
                <a:sym typeface="Wingdings" panose="05000000000000000000" pitchFamily="2" charset="2"/>
              </a:rPr>
              <a:t></a:t>
            </a:r>
            <a:r>
              <a:rPr lang="en-US" sz="2400"/>
              <a:t> Band_Name, Year_Started</a:t>
            </a:r>
          </a:p>
          <a:p>
            <a:pPr marL="0" indent="0">
              <a:buNone/>
            </a:pPr>
            <a:r>
              <a:rPr lang="en-US" sz="2400"/>
              <a:t>Venue_ID   PK </a:t>
            </a:r>
            <a:r>
              <a:rPr lang="en-US" sz="2400">
                <a:sym typeface="Wingdings" panose="05000000000000000000" pitchFamily="2" charset="2"/>
              </a:rPr>
              <a:t></a:t>
            </a:r>
            <a:r>
              <a:rPr lang="en-US" sz="2400"/>
              <a:t> Venue_city, Venue_state</a:t>
            </a:r>
          </a:p>
          <a:p>
            <a:pPr marL="0" indent="0">
              <a:buNone/>
            </a:pPr>
            <a:r>
              <a:rPr lang="en-US" sz="2400"/>
              <a:t>Band_ID, Venue_ID   PK </a:t>
            </a:r>
            <a:r>
              <a:rPr lang="en-US" sz="2400">
                <a:sym typeface="Wingdings" panose="05000000000000000000" pitchFamily="2" charset="2"/>
              </a:rPr>
              <a:t></a:t>
            </a:r>
            <a:r>
              <a:rPr lang="en-US" sz="2400"/>
              <a:t> Date_Played_Venue, Attendance</a:t>
            </a:r>
            <a:br>
              <a:rPr lang="en-US" sz="2400"/>
            </a:br>
            <a:endParaRPr lang="en-US" sz="2400"/>
          </a:p>
        </p:txBody>
      </p:sp>
    </p:spTree>
    <p:extLst>
      <p:ext uri="{BB962C8B-B14F-4D97-AF65-F5344CB8AC3E}">
        <p14:creationId xmlns:p14="http://schemas.microsoft.com/office/powerpoint/2010/main" val="13572773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470059-6A6B-41EE-805E-20DA2E525A4E}"/>
              </a:ext>
            </a:extLst>
          </p:cNvPr>
          <p:cNvSpPr>
            <a:spLocks noGrp="1"/>
          </p:cNvSpPr>
          <p:nvPr>
            <p:ph type="title"/>
          </p:nvPr>
        </p:nvSpPr>
        <p:spPr/>
        <p:txBody>
          <a:bodyPr/>
          <a:lstStyle/>
          <a:p>
            <a:r>
              <a:rPr lang="en-US"/>
              <a:t>Here’s the sample table from the beginning of this lecture:</a:t>
            </a:r>
          </a:p>
        </p:txBody>
      </p:sp>
      <p:pic>
        <p:nvPicPr>
          <p:cNvPr id="5" name="Picture 4">
            <a:extLst>
              <a:ext uri="{FF2B5EF4-FFF2-40B4-BE49-F238E27FC236}">
                <a16:creationId xmlns:a16="http://schemas.microsoft.com/office/drawing/2014/main" id="{122B2ECA-26AC-4473-BEE5-EFE8223B4C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364" y="2057400"/>
            <a:ext cx="7695271"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74715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8332B-2C79-4606-AD72-02AD68F9F34F}"/>
              </a:ext>
            </a:extLst>
          </p:cNvPr>
          <p:cNvSpPr>
            <a:spLocks noGrp="1"/>
          </p:cNvSpPr>
          <p:nvPr>
            <p:ph type="title"/>
          </p:nvPr>
        </p:nvSpPr>
        <p:spPr/>
        <p:txBody>
          <a:bodyPr/>
          <a:lstStyle/>
          <a:p>
            <a:r>
              <a:rPr lang="en-US"/>
              <a:t>Homework #3: Convert this to 3NF schema</a:t>
            </a:r>
          </a:p>
        </p:txBody>
      </p:sp>
      <p:sp>
        <p:nvSpPr>
          <p:cNvPr id="3" name="Content Placeholder 2">
            <a:extLst>
              <a:ext uri="{FF2B5EF4-FFF2-40B4-BE49-F238E27FC236}">
                <a16:creationId xmlns:a16="http://schemas.microsoft.com/office/drawing/2014/main" id="{5E420268-7C68-4308-BD7C-09D825799F7A}"/>
              </a:ext>
            </a:extLst>
          </p:cNvPr>
          <p:cNvSpPr>
            <a:spLocks noGrp="1"/>
          </p:cNvSpPr>
          <p:nvPr>
            <p:ph idx="1"/>
          </p:nvPr>
        </p:nvSpPr>
        <p:spPr>
          <a:xfrm>
            <a:off x="533400" y="2017713"/>
            <a:ext cx="8421688" cy="4114800"/>
          </a:xfrm>
        </p:spPr>
        <p:txBody>
          <a:bodyPr/>
          <a:lstStyle/>
          <a:p>
            <a:pPr marL="0" indent="0">
              <a:buNone/>
            </a:pPr>
            <a:r>
              <a:rPr lang="en-US"/>
              <a:t>ORDERLINE( </a:t>
            </a:r>
            <a:r>
              <a:rPr lang="en-US" u="sng"/>
              <a:t>OrderNum</a:t>
            </a:r>
            <a:r>
              <a:rPr lang="en-US"/>
              <a:t>, OrderDate, </a:t>
            </a:r>
            <a:r>
              <a:rPr lang="en-US" u="sng"/>
              <a:t>PartNum</a:t>
            </a:r>
            <a:r>
              <a:rPr lang="en-US"/>
              <a:t>, PartDescription, QOH, RetailPrice, NumberOrdered, QuotedPrice)</a:t>
            </a:r>
          </a:p>
          <a:p>
            <a:pPr marL="0" indent="0">
              <a:buNone/>
            </a:pPr>
            <a:r>
              <a:rPr lang="en-US" altLang="en-US" sz="2000">
                <a:solidFill>
                  <a:srgbClr val="FF0000"/>
                </a:solidFill>
              </a:rPr>
              <a:t>OrderNum PK</a:t>
            </a:r>
            <a:r>
              <a:rPr lang="en-US" altLang="en-US" sz="2000">
                <a:solidFill>
                  <a:srgbClr val="FF0000"/>
                </a:solidFill>
                <a:sym typeface="Wingdings" panose="05000000000000000000" pitchFamily="2" charset="2"/>
              </a:rPr>
              <a:t> </a:t>
            </a:r>
            <a:r>
              <a:rPr lang="en-US" altLang="en-US" sz="2000">
                <a:solidFill>
                  <a:srgbClr val="FF0000"/>
                </a:solidFill>
              </a:rPr>
              <a:t>OrderDate</a:t>
            </a:r>
          </a:p>
          <a:p>
            <a:pPr marL="0" indent="0">
              <a:buNone/>
            </a:pPr>
            <a:r>
              <a:rPr lang="en-US" altLang="en-US" sz="2000">
                <a:solidFill>
                  <a:srgbClr val="FF0000"/>
                </a:solidFill>
              </a:rPr>
              <a:t>PartNum PK</a:t>
            </a:r>
            <a:r>
              <a:rPr lang="en-US" altLang="en-US" sz="2000">
                <a:solidFill>
                  <a:srgbClr val="FF0000"/>
                </a:solidFill>
                <a:sym typeface="Wingdings" panose="05000000000000000000" pitchFamily="2" charset="2"/>
              </a:rPr>
              <a:t> </a:t>
            </a:r>
            <a:r>
              <a:rPr lang="en-US" altLang="en-US" sz="2000">
                <a:solidFill>
                  <a:srgbClr val="FF0000"/>
                </a:solidFill>
              </a:rPr>
              <a:t>PartDescription, QOH, RetailPrice</a:t>
            </a:r>
          </a:p>
          <a:p>
            <a:pPr marL="0" indent="0">
              <a:buNone/>
            </a:pPr>
            <a:r>
              <a:rPr lang="en-US" altLang="en-US" sz="2000">
                <a:solidFill>
                  <a:srgbClr val="FF0000"/>
                </a:solidFill>
              </a:rPr>
              <a:t>OrderNum, PartNum </a:t>
            </a:r>
            <a:r>
              <a:rPr lang="en-US" altLang="en-US" sz="2000">
                <a:solidFill>
                  <a:srgbClr val="FF0000"/>
                </a:solidFill>
                <a:sym typeface="Wingdings" panose="05000000000000000000" pitchFamily="2" charset="2"/>
              </a:rPr>
              <a:t> NumberOrdered, QuotedPrice</a:t>
            </a:r>
            <a:endParaRPr lang="en-US" altLang="en-US" sz="2000">
              <a:solidFill>
                <a:srgbClr val="FF0000"/>
              </a:solidFill>
            </a:endParaRPr>
          </a:p>
          <a:p>
            <a:pPr marL="0" indent="0">
              <a:buNone/>
            </a:pPr>
            <a:endParaRPr lang="en-US"/>
          </a:p>
          <a:p>
            <a:pPr marL="0" indent="0">
              <a:buNone/>
            </a:pPr>
            <a:endParaRPr lang="en-US"/>
          </a:p>
        </p:txBody>
      </p:sp>
    </p:spTree>
    <p:extLst>
      <p:ext uri="{BB962C8B-B14F-4D97-AF65-F5344CB8AC3E}">
        <p14:creationId xmlns:p14="http://schemas.microsoft.com/office/powerpoint/2010/main" val="3222754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1905000" y="-609600"/>
          <a:ext cx="11049000" cy="7912100"/>
        </p:xfrm>
        <a:graphic>
          <a:graphicData uri="http://schemas.openxmlformats.org/presentationml/2006/ole">
            <mc:AlternateContent xmlns:mc="http://schemas.openxmlformats.org/markup-compatibility/2006">
              <mc:Choice xmlns:v="urn:schemas-microsoft-com:vml" Requires="v">
                <p:oleObj spid="_x0000_s1026" name="Bitmap Image" r:id="rId3" imgW="6162075" imgH="4638926" progId="Paint.Picture">
                  <p:embed/>
                </p:oleObj>
              </mc:Choice>
              <mc:Fallback>
                <p:oleObj name="Bitmap Image" r:id="rId3" imgW="6162075" imgH="4638926" progId="Paint.Picture">
                  <p:embed/>
                  <p:pic>
                    <p:nvPicPr>
                      <p:cNvPr id="717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609600"/>
                        <a:ext cx="11049000" cy="791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1" name="Rectangle 3"/>
          <p:cNvSpPr>
            <a:spLocks noChangeArrowheads="1"/>
          </p:cNvSpPr>
          <p:nvPr/>
        </p:nvSpPr>
        <p:spPr bwMode="auto">
          <a:xfrm>
            <a:off x="304800" y="0"/>
            <a:ext cx="7772400" cy="1371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800" b="1"/>
              <a:t>Example:</a:t>
            </a:r>
          </a:p>
          <a:p>
            <a:pPr algn="ctr" eaLnBrk="1" hangingPunct="1">
              <a:spcBef>
                <a:spcPct val="0"/>
              </a:spcBef>
              <a:buClrTx/>
              <a:buSzTx/>
              <a:buFontTx/>
              <a:buNone/>
            </a:pPr>
            <a:r>
              <a:rPr lang="en-US" altLang="en-US" sz="2800" b="1"/>
              <a:t>Change Description of BT04 to BBQ Grill</a:t>
            </a:r>
          </a:p>
        </p:txBody>
      </p:sp>
      <p:sp>
        <p:nvSpPr>
          <p:cNvPr id="7172" name="Line 4"/>
          <p:cNvSpPr>
            <a:spLocks noChangeShapeType="1"/>
          </p:cNvSpPr>
          <p:nvPr/>
        </p:nvSpPr>
        <p:spPr bwMode="auto">
          <a:xfrm>
            <a:off x="381000" y="1905000"/>
            <a:ext cx="8382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7173" name="Line 5"/>
          <p:cNvSpPr>
            <a:spLocks noChangeShapeType="1"/>
          </p:cNvSpPr>
          <p:nvPr/>
        </p:nvSpPr>
        <p:spPr bwMode="auto">
          <a:xfrm>
            <a:off x="3352800" y="1905000"/>
            <a:ext cx="8382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7174" name="Line 6"/>
          <p:cNvSpPr>
            <a:spLocks noChangeShapeType="1"/>
          </p:cNvSpPr>
          <p:nvPr/>
        </p:nvSpPr>
        <p:spPr bwMode="auto">
          <a:xfrm>
            <a:off x="457200" y="1676400"/>
            <a:ext cx="5334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7175" name="Line 7"/>
          <p:cNvSpPr>
            <a:spLocks noChangeShapeType="1"/>
          </p:cNvSpPr>
          <p:nvPr/>
        </p:nvSpPr>
        <p:spPr bwMode="auto">
          <a:xfrm>
            <a:off x="3352800" y="1676400"/>
            <a:ext cx="5334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7176" name="Rectangle 8"/>
          <p:cNvSpPr>
            <a:spLocks noChangeArrowheads="1"/>
          </p:cNvSpPr>
          <p:nvPr/>
        </p:nvSpPr>
        <p:spPr bwMode="auto">
          <a:xfrm>
            <a:off x="3352800" y="4724400"/>
            <a:ext cx="2895600" cy="304800"/>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7177" name="Rectangle 9"/>
          <p:cNvSpPr>
            <a:spLocks noChangeArrowheads="1"/>
          </p:cNvSpPr>
          <p:nvPr/>
        </p:nvSpPr>
        <p:spPr bwMode="auto">
          <a:xfrm>
            <a:off x="3429000" y="2438400"/>
            <a:ext cx="2895600" cy="381000"/>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1905000" y="-612775"/>
          <a:ext cx="11049000" cy="7912100"/>
        </p:xfrm>
        <a:graphic>
          <a:graphicData uri="http://schemas.openxmlformats.org/presentationml/2006/ole">
            <mc:AlternateContent xmlns:mc="http://schemas.openxmlformats.org/markup-compatibility/2006">
              <mc:Choice xmlns:v="urn:schemas-microsoft-com:vml" Requires="v">
                <p:oleObj spid="_x0000_s2050" name="Bitmap Image" r:id="rId3" imgW="6162075" imgH="4638926" progId="Paint.Picture">
                  <p:embed/>
                </p:oleObj>
              </mc:Choice>
              <mc:Fallback>
                <p:oleObj name="Bitmap Image" r:id="rId3" imgW="6162075" imgH="4638926" progId="Paint.Picture">
                  <p:embed/>
                  <p:pic>
                    <p:nvPicPr>
                      <p:cNvPr id="819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612775"/>
                        <a:ext cx="11049000" cy="791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5" name="Rectangle 3"/>
          <p:cNvSpPr>
            <a:spLocks noChangeArrowheads="1"/>
          </p:cNvSpPr>
          <p:nvPr/>
        </p:nvSpPr>
        <p:spPr bwMode="auto">
          <a:xfrm>
            <a:off x="304800" y="0"/>
            <a:ext cx="7772400" cy="1371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800" b="1"/>
              <a:t>Example:</a:t>
            </a:r>
          </a:p>
          <a:p>
            <a:pPr algn="ctr" eaLnBrk="1" hangingPunct="1">
              <a:spcBef>
                <a:spcPct val="0"/>
              </a:spcBef>
              <a:buClrTx/>
              <a:buSzTx/>
              <a:buFontTx/>
              <a:buNone/>
            </a:pPr>
            <a:r>
              <a:rPr lang="en-US" altLang="en-US" sz="2800" b="1"/>
              <a:t>Change Description of BT04 to BBQ Grill</a:t>
            </a:r>
          </a:p>
        </p:txBody>
      </p:sp>
      <p:sp>
        <p:nvSpPr>
          <p:cNvPr id="8196" name="Line 4"/>
          <p:cNvSpPr>
            <a:spLocks noChangeShapeType="1"/>
          </p:cNvSpPr>
          <p:nvPr/>
        </p:nvSpPr>
        <p:spPr bwMode="auto">
          <a:xfrm>
            <a:off x="381000" y="1905000"/>
            <a:ext cx="8382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8197" name="Line 5"/>
          <p:cNvSpPr>
            <a:spLocks noChangeShapeType="1"/>
          </p:cNvSpPr>
          <p:nvPr/>
        </p:nvSpPr>
        <p:spPr bwMode="auto">
          <a:xfrm>
            <a:off x="3352800" y="1905000"/>
            <a:ext cx="8382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8198" name="Line 6"/>
          <p:cNvSpPr>
            <a:spLocks noChangeShapeType="1"/>
          </p:cNvSpPr>
          <p:nvPr/>
        </p:nvSpPr>
        <p:spPr bwMode="auto">
          <a:xfrm>
            <a:off x="457200" y="1676400"/>
            <a:ext cx="5334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8199" name="Line 7"/>
          <p:cNvSpPr>
            <a:spLocks noChangeShapeType="1"/>
          </p:cNvSpPr>
          <p:nvPr/>
        </p:nvSpPr>
        <p:spPr bwMode="auto">
          <a:xfrm>
            <a:off x="3352800" y="1676400"/>
            <a:ext cx="5334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8200" name="Rectangle 8"/>
          <p:cNvSpPr>
            <a:spLocks noChangeArrowheads="1"/>
          </p:cNvSpPr>
          <p:nvPr/>
        </p:nvSpPr>
        <p:spPr bwMode="auto">
          <a:xfrm>
            <a:off x="3352800" y="2438400"/>
            <a:ext cx="2895600" cy="304800"/>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8201" name="Rectangle 9"/>
          <p:cNvSpPr>
            <a:spLocks noChangeArrowheads="1"/>
          </p:cNvSpPr>
          <p:nvPr/>
        </p:nvSpPr>
        <p:spPr bwMode="auto">
          <a:xfrm>
            <a:off x="5029200" y="2438400"/>
            <a:ext cx="1447800" cy="381000"/>
          </a:xfrm>
          <a:prstGeom prst="rect">
            <a:avLst/>
          </a:prstGeom>
          <a:solidFill>
            <a:schemeClr val="accent2"/>
          </a:solidFill>
          <a:ln w="9525">
            <a:solidFill>
              <a:srgbClr val="FCFEB9"/>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BBQ Grill</a:t>
            </a:r>
          </a:p>
        </p:txBody>
      </p:sp>
      <p:sp>
        <p:nvSpPr>
          <p:cNvPr id="8202" name="Text Box 10"/>
          <p:cNvSpPr txBox="1">
            <a:spLocks noChangeArrowheads="1"/>
          </p:cNvSpPr>
          <p:nvPr/>
        </p:nvSpPr>
        <p:spPr bwMode="auto">
          <a:xfrm>
            <a:off x="0" y="5670550"/>
            <a:ext cx="86947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2400" b="1">
                <a:solidFill>
                  <a:schemeClr val="folHlink"/>
                </a:solidFill>
              </a:rPr>
              <a:t>problem</a:t>
            </a:r>
            <a:r>
              <a:rPr lang="en-US" altLang="en-US" sz="2400" b="1"/>
              <a:t>:  have to update in several places</a:t>
            </a:r>
          </a:p>
          <a:p>
            <a:pPr eaLnBrk="1" hangingPunct="1">
              <a:spcBef>
                <a:spcPct val="0"/>
              </a:spcBef>
              <a:buClrTx/>
              <a:buSzTx/>
              <a:buFontTx/>
              <a:buNone/>
            </a:pPr>
            <a:r>
              <a:rPr lang="en-US" altLang="en-US" sz="2400" b="1">
                <a:solidFill>
                  <a:schemeClr val="folHlink"/>
                </a:solidFill>
              </a:rPr>
              <a:t>Update anomaly</a:t>
            </a:r>
            <a:r>
              <a:rPr lang="en-US" altLang="en-US" sz="2400" b="1"/>
              <a:t>:  Can end up with several descriptions </a:t>
            </a:r>
          </a:p>
          <a:p>
            <a:pPr eaLnBrk="1" hangingPunct="1">
              <a:spcBef>
                <a:spcPct val="0"/>
              </a:spcBef>
              <a:buClrTx/>
              <a:buSzTx/>
              <a:buFontTx/>
              <a:buNone/>
            </a:pPr>
            <a:r>
              <a:rPr lang="en-US" altLang="en-US" sz="2400" b="1"/>
              <a:t>  			for the same part.</a:t>
            </a:r>
          </a:p>
        </p:txBody>
      </p:sp>
      <p:sp>
        <p:nvSpPr>
          <p:cNvPr id="8203" name="Rectangle 11"/>
          <p:cNvSpPr>
            <a:spLocks noChangeArrowheads="1"/>
          </p:cNvSpPr>
          <p:nvPr/>
        </p:nvSpPr>
        <p:spPr bwMode="auto">
          <a:xfrm>
            <a:off x="3352800" y="4724400"/>
            <a:ext cx="2895600" cy="304800"/>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5219" name="Rectangle 3"/>
          <p:cNvSpPr>
            <a:spLocks noGrp="1" noChangeArrowheads="1"/>
          </p:cNvSpPr>
          <p:nvPr>
            <p:ph type="body" idx="1"/>
          </p:nvPr>
        </p:nvSpPr>
        <p:spPr>
          <a:xfrm>
            <a:off x="609600" y="3465095"/>
            <a:ext cx="8382000" cy="4114800"/>
          </a:xfrm>
        </p:spPr>
        <p:txBody>
          <a:bodyPr/>
          <a:lstStyle/>
          <a:p>
            <a:pPr eaLnBrk="1" hangingPunct="1"/>
            <a:r>
              <a:rPr lang="en-US" altLang="en-US">
                <a:solidFill>
                  <a:schemeClr val="folHlink"/>
                </a:solidFill>
              </a:rPr>
              <a:t>Addition anomaly  -- cannot add a new part:  </a:t>
            </a:r>
            <a:r>
              <a:rPr lang="en-US" altLang="en-US" sz="2400"/>
              <a:t>How can we add a new part CX06, Bicycle without having an order for it first?</a:t>
            </a:r>
          </a:p>
          <a:p>
            <a:pPr eaLnBrk="1" hangingPunct="1"/>
            <a:r>
              <a:rPr lang="en-US" altLang="en-US">
                <a:solidFill>
                  <a:schemeClr val="hlink"/>
                </a:solidFill>
              </a:rPr>
              <a:t>Delete anomaly – wipe out valuable information:  </a:t>
            </a:r>
            <a:r>
              <a:rPr lang="en-US" altLang="en-US" sz="2400"/>
              <a:t>If we delete order 12498, then we also delete the information that part BA74 is a basketball.</a:t>
            </a:r>
          </a:p>
          <a:p>
            <a:pPr eaLnBrk="1" hangingPunct="1">
              <a:buFont typeface="Wingdings" panose="05000000000000000000" pitchFamily="2" charset="2"/>
              <a:buNone/>
            </a:pPr>
            <a:endParaRPr lang="en-US" altLang="en-US" sz="2400"/>
          </a:p>
        </p:txBody>
      </p:sp>
      <p:pic>
        <p:nvPicPr>
          <p:cNvPr id="921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1073" y="228600"/>
            <a:ext cx="6281854"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65219">
                                            <p:txEl>
                                              <p:pRg st="0" end="0"/>
                                            </p:txEl>
                                          </p:spTgt>
                                        </p:tgtEl>
                                        <p:attrNameLst>
                                          <p:attrName>style.visibility</p:attrName>
                                        </p:attrNameLst>
                                      </p:cBhvr>
                                      <p:to>
                                        <p:strVal val="visible"/>
                                      </p:to>
                                    </p:set>
                                    <p:anim to="" calcmode="lin" valueType="num">
                                      <p:cBhvr>
                                        <p:cTn id="7" dur="1" fill="hold"/>
                                        <p:tgtEl>
                                          <p:spTgt spid="26521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65219">
                                            <p:txEl>
                                              <p:pRg st="1" end="1"/>
                                            </p:txEl>
                                          </p:spTgt>
                                        </p:tgtEl>
                                        <p:attrNameLst>
                                          <p:attrName>style.visibility</p:attrName>
                                        </p:attrNameLst>
                                      </p:cBhvr>
                                      <p:to>
                                        <p:strVal val="visible"/>
                                      </p:to>
                                    </p:set>
                                    <p:anim to="" calcmode="lin" valueType="num">
                                      <p:cBhvr>
                                        <p:cTn id="12" dur="1" fill="hold"/>
                                        <p:tgtEl>
                                          <p:spTgt spid="26521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a:t>Normal Forms</a:t>
            </a:r>
          </a:p>
        </p:txBody>
      </p:sp>
      <p:sp>
        <p:nvSpPr>
          <p:cNvPr id="200707" name="Rectangle 3"/>
          <p:cNvSpPr>
            <a:spLocks noGrp="1" noChangeArrowheads="1"/>
          </p:cNvSpPr>
          <p:nvPr>
            <p:ph type="body" idx="1"/>
          </p:nvPr>
        </p:nvSpPr>
        <p:spPr/>
        <p:txBody>
          <a:bodyPr/>
          <a:lstStyle/>
          <a:p>
            <a:pPr eaLnBrk="1" hangingPunct="1"/>
            <a:r>
              <a:rPr lang="en-US" altLang="en-US">
                <a:solidFill>
                  <a:srgbClr val="33CC33"/>
                </a:solidFill>
              </a:rPr>
              <a:t>First Normal Form (1NF)</a:t>
            </a:r>
          </a:p>
          <a:p>
            <a:pPr eaLnBrk="1" hangingPunct="1"/>
            <a:r>
              <a:rPr lang="en-US" altLang="en-US">
                <a:solidFill>
                  <a:srgbClr val="063DE8"/>
                </a:solidFill>
              </a:rPr>
              <a:t>Second Normal Form (2NF)</a:t>
            </a:r>
          </a:p>
          <a:p>
            <a:pPr eaLnBrk="1" hangingPunct="1"/>
            <a:r>
              <a:rPr lang="en-US" altLang="en-US">
                <a:solidFill>
                  <a:schemeClr val="hlink"/>
                </a:solidFill>
              </a:rPr>
              <a:t>Third Normal Form (3NF)</a:t>
            </a:r>
            <a:endParaRPr lang="en-US" altLang="en-US"/>
          </a:p>
          <a:p>
            <a:pPr eaLnBrk="1" hangingPunct="1"/>
            <a:r>
              <a:rPr lang="en-US" altLang="en-US"/>
              <a:t>Each normal form </a:t>
            </a:r>
            <a:r>
              <a:rPr lang="en-US" altLang="en-US" u="sng"/>
              <a:t>takes care of an anomaly that the previous NF does not</a:t>
            </a:r>
          </a:p>
          <a:p>
            <a:pPr eaLnBrk="1" hangingPunct="1"/>
            <a:r>
              <a:rPr lang="en-US" altLang="en-US" sz="2000"/>
              <a:t>(Note:  There are 4NF and 5NF, but these are very rare cases. Most databases are normalized up to 3NF.)</a:t>
            </a:r>
          </a:p>
        </p:txBody>
      </p:sp>
      <p:sp>
        <p:nvSpPr>
          <p:cNvPr id="10244" name="AutoShape 4"/>
          <p:cNvSpPr>
            <a:spLocks/>
          </p:cNvSpPr>
          <p:nvPr/>
        </p:nvSpPr>
        <p:spPr bwMode="auto">
          <a:xfrm>
            <a:off x="6477000" y="2057400"/>
            <a:ext cx="304800" cy="1676400"/>
          </a:xfrm>
          <a:prstGeom prst="rightBrace">
            <a:avLst>
              <a:gd name="adj1" fmla="val 45833"/>
              <a:gd name="adj2" fmla="val 47824"/>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10245" name="Rectangle 5"/>
          <p:cNvSpPr>
            <a:spLocks noChangeArrowheads="1"/>
          </p:cNvSpPr>
          <p:nvPr/>
        </p:nvSpPr>
        <p:spPr bwMode="auto">
          <a:xfrm>
            <a:off x="7010400" y="2209800"/>
            <a:ext cx="1524000" cy="11430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b="1"/>
              <a:t>Defined</a:t>
            </a:r>
          </a:p>
          <a:p>
            <a:pPr algn="ctr" eaLnBrk="1" hangingPunct="1">
              <a:spcBef>
                <a:spcPct val="0"/>
              </a:spcBef>
              <a:buClrTx/>
              <a:buSzTx/>
              <a:buFontTx/>
              <a:buNone/>
            </a:pPr>
            <a:r>
              <a:rPr lang="en-US" altLang="en-US" sz="2400" b="1"/>
              <a:t>By</a:t>
            </a:r>
          </a:p>
          <a:p>
            <a:pPr algn="ctr" eaLnBrk="1" hangingPunct="1">
              <a:spcBef>
                <a:spcPct val="0"/>
              </a:spcBef>
              <a:buClrTx/>
              <a:buSzTx/>
              <a:buFontTx/>
              <a:buNone/>
            </a:pPr>
            <a:r>
              <a:rPr lang="en-US" altLang="en-US" sz="2400" b="1"/>
              <a:t>E.F. Codd</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 calcmode="lin" valueType="num">
                                      <p:cBhvr additive="base">
                                        <p:cTn id="7" dur="500" fill="hold"/>
                                        <p:tgtEl>
                                          <p:spTgt spid="2007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07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0707">
                                            <p:txEl>
                                              <p:pRg st="1" end="1"/>
                                            </p:txEl>
                                          </p:spTgt>
                                        </p:tgtEl>
                                        <p:attrNameLst>
                                          <p:attrName>style.visibility</p:attrName>
                                        </p:attrNameLst>
                                      </p:cBhvr>
                                      <p:to>
                                        <p:strVal val="visible"/>
                                      </p:to>
                                    </p:set>
                                    <p:anim calcmode="lin" valueType="num">
                                      <p:cBhvr additive="base">
                                        <p:cTn id="13" dur="500" fill="hold"/>
                                        <p:tgtEl>
                                          <p:spTgt spid="2007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07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0707">
                                            <p:txEl>
                                              <p:pRg st="2" end="2"/>
                                            </p:txEl>
                                          </p:spTgt>
                                        </p:tgtEl>
                                        <p:attrNameLst>
                                          <p:attrName>style.visibility</p:attrName>
                                        </p:attrNameLst>
                                      </p:cBhvr>
                                      <p:to>
                                        <p:strVal val="visible"/>
                                      </p:to>
                                    </p:set>
                                    <p:anim calcmode="lin" valueType="num">
                                      <p:cBhvr additive="base">
                                        <p:cTn id="19" dur="500" fill="hold"/>
                                        <p:tgtEl>
                                          <p:spTgt spid="2007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07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0707">
                                            <p:txEl>
                                              <p:pRg st="3" end="3"/>
                                            </p:txEl>
                                          </p:spTgt>
                                        </p:tgtEl>
                                        <p:attrNameLst>
                                          <p:attrName>style.visibility</p:attrName>
                                        </p:attrNameLst>
                                      </p:cBhvr>
                                      <p:to>
                                        <p:strVal val="visible"/>
                                      </p:to>
                                    </p:set>
                                    <p:anim calcmode="lin" valueType="num">
                                      <p:cBhvr additive="base">
                                        <p:cTn id="25" dur="500" fill="hold"/>
                                        <p:tgtEl>
                                          <p:spTgt spid="2007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07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0707">
                                            <p:txEl>
                                              <p:pRg st="4" end="4"/>
                                            </p:txEl>
                                          </p:spTgt>
                                        </p:tgtEl>
                                        <p:attrNameLst>
                                          <p:attrName>style.visibility</p:attrName>
                                        </p:attrNameLst>
                                      </p:cBhvr>
                                      <p:to>
                                        <p:strVal val="visible"/>
                                      </p:to>
                                    </p:set>
                                    <p:anim calcmode="lin" valueType="num">
                                      <p:cBhvr additive="base">
                                        <p:cTn id="31" dur="500" fill="hold"/>
                                        <p:tgtEl>
                                          <p:spTgt spid="2007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07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p:txBody>
          <a:bodyPr/>
          <a:lstStyle/>
          <a:p>
            <a:pPr eaLnBrk="1" hangingPunct="1"/>
            <a:r>
              <a:rPr lang="en-US" altLang="en-US" b="1"/>
              <a:t>First Normal Form</a:t>
            </a:r>
          </a:p>
        </p:txBody>
      </p:sp>
      <p:sp>
        <p:nvSpPr>
          <p:cNvPr id="177155" name="Rectangle 1027"/>
          <p:cNvSpPr>
            <a:spLocks noGrp="1" noChangeArrowheads="1"/>
          </p:cNvSpPr>
          <p:nvPr>
            <p:ph type="body" idx="1"/>
          </p:nvPr>
        </p:nvSpPr>
        <p:spPr>
          <a:xfrm>
            <a:off x="1182688" y="2017713"/>
            <a:ext cx="7772400" cy="1657350"/>
          </a:xfrm>
        </p:spPr>
        <p:txBody>
          <a:bodyPr/>
          <a:lstStyle/>
          <a:p>
            <a:pPr eaLnBrk="1" hangingPunct="1"/>
            <a:r>
              <a:rPr lang="en-US" altLang="en-US"/>
              <a:t>A table (relation) is in </a:t>
            </a:r>
            <a:r>
              <a:rPr lang="en-US" altLang="en-US">
                <a:solidFill>
                  <a:schemeClr val="folHlink"/>
                </a:solidFill>
              </a:rPr>
              <a:t>first normal form</a:t>
            </a:r>
            <a:r>
              <a:rPr lang="en-US" altLang="en-US"/>
              <a:t> (1NF) if it </a:t>
            </a:r>
            <a:r>
              <a:rPr lang="en-US" altLang="en-US">
                <a:solidFill>
                  <a:schemeClr val="hlink"/>
                </a:solidFill>
              </a:rPr>
              <a:t>does not contain any repeating field(s)</a:t>
            </a:r>
            <a:r>
              <a:rPr lang="en-US" altLang="en-US"/>
              <a:t>.</a:t>
            </a:r>
            <a:br>
              <a:rPr lang="en-US" altLang="en-US"/>
            </a:br>
            <a:endParaRPr lang="en-US" altLang="en-US"/>
          </a:p>
          <a:p>
            <a:pPr eaLnBrk="1" hangingPunct="1"/>
            <a:r>
              <a:rPr lang="en-US" altLang="en-US"/>
              <a:t>(Note:  this is the definition of a relation, so a table with repeating field(s) is not really a relation.)</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77155">
                                            <p:txEl>
                                              <p:pRg st="0" end="0"/>
                                            </p:txEl>
                                          </p:spTgt>
                                        </p:tgtEl>
                                        <p:attrNameLst>
                                          <p:attrName>style.visibility</p:attrName>
                                        </p:attrNameLst>
                                      </p:cBhvr>
                                      <p:to>
                                        <p:strVal val="visible"/>
                                      </p:to>
                                    </p:set>
                                    <p:anim to="" calcmode="lin" valueType="num">
                                      <p:cBhvr>
                                        <p:cTn id="7" dur="1" fill="hold"/>
                                        <p:tgtEl>
                                          <p:spTgt spid="17715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77155">
                                            <p:txEl>
                                              <p:pRg st="1" end="1"/>
                                            </p:txEl>
                                          </p:spTgt>
                                        </p:tgtEl>
                                        <p:attrNameLst>
                                          <p:attrName>style.visibility</p:attrName>
                                        </p:attrNameLst>
                                      </p:cBhvr>
                                      <p:to>
                                        <p:strVal val="visible"/>
                                      </p:to>
                                    </p:set>
                                    <p:anim to="" calcmode="lin" valueType="num">
                                      <p:cBhvr>
                                        <p:cTn id="12" dur="1" fill="hold"/>
                                        <p:tgtEl>
                                          <p:spTgt spid="17715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z="4000"/>
              <a:t>Scheme for the CUSTOMER table:</a:t>
            </a:r>
          </a:p>
        </p:txBody>
      </p:sp>
      <p:sp>
        <p:nvSpPr>
          <p:cNvPr id="245763" name="Rectangle 3"/>
          <p:cNvSpPr>
            <a:spLocks noGrp="1" noChangeArrowheads="1"/>
          </p:cNvSpPr>
          <p:nvPr>
            <p:ph type="body" idx="1"/>
          </p:nvPr>
        </p:nvSpPr>
        <p:spPr>
          <a:xfrm>
            <a:off x="381000" y="2017713"/>
            <a:ext cx="8574088" cy="4114800"/>
          </a:xfrm>
        </p:spPr>
        <p:txBody>
          <a:bodyPr/>
          <a:lstStyle/>
          <a:p>
            <a:pPr marL="0" indent="0" eaLnBrk="1" hangingPunct="1">
              <a:buFont typeface="Wingdings" panose="05000000000000000000" pitchFamily="2" charset="2"/>
              <a:buNone/>
              <a:defRPr/>
            </a:pPr>
            <a:r>
              <a:rPr lang="en-US" altLang="en-US" sz="2400"/>
              <a:t>CUSTOMER(</a:t>
            </a:r>
            <a:r>
              <a:rPr lang="en-US" altLang="en-US" sz="2400" u="sng" err="1"/>
              <a:t>CustID</a:t>
            </a:r>
            <a:r>
              <a:rPr lang="en-US" altLang="en-US" sz="2400"/>
              <a:t>, </a:t>
            </a:r>
            <a:r>
              <a:rPr lang="en-US" altLang="en-US" sz="2400" err="1"/>
              <a:t>Cname</a:t>
            </a:r>
            <a:r>
              <a:rPr lang="en-US" altLang="en-US" sz="2400"/>
              <a:t>, Phone, </a:t>
            </a:r>
            <a:r>
              <a:rPr lang="en-US" altLang="en-US" sz="2400">
                <a:solidFill>
                  <a:srgbClr val="063DE8"/>
                </a:solidFill>
              </a:rPr>
              <a:t>OrderNum1, Orderdate1,</a:t>
            </a:r>
          </a:p>
          <a:p>
            <a:pPr marL="0" indent="0" eaLnBrk="1" hangingPunct="1">
              <a:buFont typeface="Wingdings" panose="05000000000000000000" pitchFamily="2" charset="2"/>
              <a:buNone/>
              <a:defRPr/>
            </a:pPr>
            <a:r>
              <a:rPr lang="en-US" altLang="en-US" sz="2400">
                <a:solidFill>
                  <a:srgbClr val="063DE8"/>
                </a:solidFill>
              </a:rPr>
              <a:t>   OrderNum2, Orderdate2, OrderNum3, Orderdate3, OrderNum4, Orderdate4, OrderNum5, Orderdate5</a:t>
            </a:r>
            <a:r>
              <a:rPr lang="en-US" altLang="en-US" sz="2400"/>
              <a:t>)</a:t>
            </a:r>
          </a:p>
          <a:p>
            <a:pPr eaLnBrk="1" hangingPunct="1">
              <a:buFont typeface="Wingdings" panose="05000000000000000000" pitchFamily="2" charset="2"/>
              <a:buNone/>
              <a:defRPr/>
            </a:pPr>
            <a:r>
              <a:rPr lang="en-US" altLang="en-US"/>
              <a:t> </a:t>
            </a:r>
            <a:r>
              <a:rPr lang="en-US" altLang="en-US" b="1">
                <a:solidFill>
                  <a:srgbClr val="063DE8"/>
                </a:solidFill>
              </a:rPr>
              <a:t>Problems with this scheme:</a:t>
            </a:r>
          </a:p>
          <a:p>
            <a:pPr eaLnBrk="1" hangingPunct="1">
              <a:buFont typeface="Wingdings" panose="05000000000000000000" pitchFamily="2" charset="2"/>
              <a:buNone/>
              <a:defRPr/>
            </a:pPr>
            <a:r>
              <a:rPr lang="en-US" altLang="en-US">
                <a:solidFill>
                  <a:schemeClr val="hlink"/>
                </a:solidFill>
              </a:rPr>
              <a:t>What if Customer makes more than 5 orders?</a:t>
            </a:r>
          </a:p>
          <a:p>
            <a:pPr eaLnBrk="1" hangingPunct="1">
              <a:buFont typeface="Wingdings" panose="05000000000000000000" pitchFamily="2" charset="2"/>
              <a:buNone/>
              <a:defRPr/>
            </a:pPr>
            <a:r>
              <a:rPr lang="en-US" altLang="en-US">
                <a:solidFill>
                  <a:schemeClr val="hlink"/>
                </a:solidFill>
              </a:rPr>
              <a:t>What if most customers only make 1 or 2 orders?</a:t>
            </a:r>
          </a:p>
          <a:p>
            <a:pPr eaLnBrk="1" hangingPunct="1">
              <a:buFont typeface="Wingdings" panose="05000000000000000000" pitchFamily="2" charset="2"/>
              <a:buNone/>
              <a:defRPr/>
            </a:pPr>
            <a:r>
              <a:rPr lang="en-US" altLang="en-US">
                <a:solidFill>
                  <a:schemeClr val="hlink"/>
                </a:solidFill>
              </a:rPr>
              <a:t>They’ve put the ORDERS table inside of the CUSTOMER table</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45763">
                                            <p:txEl>
                                              <p:pRg st="0" end="0"/>
                                            </p:txEl>
                                          </p:spTgt>
                                        </p:tgtEl>
                                        <p:attrNameLst>
                                          <p:attrName>style.visibility</p:attrName>
                                        </p:attrNameLst>
                                      </p:cBhvr>
                                      <p:to>
                                        <p:strVal val="visible"/>
                                      </p:to>
                                    </p:set>
                                    <p:anim to="" calcmode="lin" valueType="num">
                                      <p:cBhvr>
                                        <p:cTn id="7" dur="1" fill="hold"/>
                                        <p:tgtEl>
                                          <p:spTgt spid="24576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45763">
                                            <p:txEl>
                                              <p:pRg st="1" end="1"/>
                                            </p:txEl>
                                          </p:spTgt>
                                        </p:tgtEl>
                                        <p:attrNameLst>
                                          <p:attrName>style.visibility</p:attrName>
                                        </p:attrNameLst>
                                      </p:cBhvr>
                                      <p:to>
                                        <p:strVal val="visible"/>
                                      </p:to>
                                    </p:set>
                                    <p:anim to="" calcmode="lin" valueType="num">
                                      <p:cBhvr>
                                        <p:cTn id="12" dur="1" fill="hold"/>
                                        <p:tgtEl>
                                          <p:spTgt spid="245763">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45763">
                                            <p:txEl>
                                              <p:pRg st="2" end="2"/>
                                            </p:txEl>
                                          </p:spTgt>
                                        </p:tgtEl>
                                        <p:attrNameLst>
                                          <p:attrName>style.visibility</p:attrName>
                                        </p:attrNameLst>
                                      </p:cBhvr>
                                      <p:to>
                                        <p:strVal val="visible"/>
                                      </p:to>
                                    </p:set>
                                    <p:anim to="" calcmode="lin" valueType="num">
                                      <p:cBhvr>
                                        <p:cTn id="17" dur="1" fill="hold"/>
                                        <p:tgtEl>
                                          <p:spTgt spid="245763">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45763">
                                            <p:txEl>
                                              <p:pRg st="3" end="3"/>
                                            </p:txEl>
                                          </p:spTgt>
                                        </p:tgtEl>
                                        <p:attrNameLst>
                                          <p:attrName>style.visibility</p:attrName>
                                        </p:attrNameLst>
                                      </p:cBhvr>
                                      <p:to>
                                        <p:strVal val="visible"/>
                                      </p:to>
                                    </p:set>
                                    <p:anim to="" calcmode="lin" valueType="num">
                                      <p:cBhvr>
                                        <p:cTn id="22" dur="1" fill="hold"/>
                                        <p:tgtEl>
                                          <p:spTgt spid="245763">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45763">
                                            <p:txEl>
                                              <p:pRg st="4" end="4"/>
                                            </p:txEl>
                                          </p:spTgt>
                                        </p:tgtEl>
                                        <p:attrNameLst>
                                          <p:attrName>style.visibility</p:attrName>
                                        </p:attrNameLst>
                                      </p:cBhvr>
                                      <p:to>
                                        <p:strVal val="visible"/>
                                      </p:to>
                                    </p:set>
                                    <p:anim to="" calcmode="lin" valueType="num">
                                      <p:cBhvr>
                                        <p:cTn id="27" dur="1" fill="hold"/>
                                        <p:tgtEl>
                                          <p:spTgt spid="24576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45763">
                                            <p:txEl>
                                              <p:pRg st="5" end="5"/>
                                            </p:txEl>
                                          </p:spTgt>
                                        </p:tgtEl>
                                        <p:attrNameLst>
                                          <p:attrName>style.visibility</p:attrName>
                                        </p:attrNameLst>
                                      </p:cBhvr>
                                      <p:to>
                                        <p:strVal val="visible"/>
                                      </p:to>
                                    </p:set>
                                    <p:anim to="" calcmode="lin" valueType="num">
                                      <p:cBhvr>
                                        <p:cTn id="32" dur="1" fill="hold"/>
                                        <p:tgtEl>
                                          <p:spTgt spid="24576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3" grpId="0" build="p" autoUpdateAnimBg="0"/>
    </p:bld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015849E4C0BB448AE5C79D2A5B3CE3" ma:contentTypeVersion="16" ma:contentTypeDescription="Create a new document." ma:contentTypeScope="" ma:versionID="5b86fbd3c23858f73a5f472cfe7b20d7">
  <xsd:schema xmlns:xsd="http://www.w3.org/2001/XMLSchema" xmlns:xs="http://www.w3.org/2001/XMLSchema" xmlns:p="http://schemas.microsoft.com/office/2006/metadata/properties" xmlns:ns3="8c222443-d295-4ed9-b50b-c0887899d137" xmlns:ns4="58a657bd-954d-47e9-a834-f04f5ee8a359" targetNamespace="http://schemas.microsoft.com/office/2006/metadata/properties" ma:root="true" ma:fieldsID="b19a465877358fd0301c5ec8611aec81" ns3:_="" ns4:_="">
    <xsd:import namespace="8c222443-d295-4ed9-b50b-c0887899d137"/>
    <xsd:import namespace="58a657bd-954d-47e9-a834-f04f5ee8a35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ServiceDateTaken" minOccurs="0"/>
                <xsd:element ref="ns4:MediaServiceLocation" minOccurs="0"/>
                <xsd:element ref="ns4:MediaLengthInSeconds"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222443-d295-4ed9-b50b-c0887899d13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8a657bd-954d-47e9-a834-f04f5ee8a35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58a657bd-954d-47e9-a834-f04f5ee8a35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E04C34-2E52-4881-978C-34ACD2340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222443-d295-4ed9-b50b-c0887899d137"/>
    <ds:schemaRef ds:uri="58a657bd-954d-47e9-a834-f04f5ee8a3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916A2D-7F8F-484B-A34D-6A8CE76782B5}">
  <ds:schemaRefs>
    <ds:schemaRef ds:uri="http://schemas.openxmlformats.org/package/2006/metadata/core-properties"/>
    <ds:schemaRef ds:uri="http://schemas.microsoft.com/office/infopath/2007/PartnerControls"/>
    <ds:schemaRef ds:uri="http://schemas.microsoft.com/office/2006/documentManagement/types"/>
    <ds:schemaRef ds:uri="http://purl.org/dc/dcmitype/"/>
    <ds:schemaRef ds:uri="58a657bd-954d-47e9-a834-f04f5ee8a359"/>
    <ds:schemaRef ds:uri="http://purl.org/dc/elements/1.1/"/>
    <ds:schemaRef ds:uri="http://purl.org/dc/terms/"/>
    <ds:schemaRef ds:uri="http://www.w3.org/XML/1998/namespace"/>
    <ds:schemaRef ds:uri="8c222443-d295-4ed9-b50b-c0887899d137"/>
    <ds:schemaRef ds:uri="http://schemas.microsoft.com/office/2006/metadata/properties"/>
  </ds:schemaRefs>
</ds:datastoreItem>
</file>

<file path=customXml/itemProps3.xml><?xml version="1.0" encoding="utf-8"?>
<ds:datastoreItem xmlns:ds="http://schemas.openxmlformats.org/officeDocument/2006/customXml" ds:itemID="{7EBCE1B1-6A05-49DE-881D-CFF40AF205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20991</TotalTime>
  <Pages>59</Pages>
  <Words>1773</Words>
  <Application>Microsoft Office PowerPoint</Application>
  <PresentationFormat>Letter Paper (8.5x11 in)</PresentationFormat>
  <Paragraphs>198</Paragraphs>
  <Slides>38</Slides>
  <Notes>20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4" baseType="lpstr">
      <vt:lpstr>Book Antiqua</vt:lpstr>
      <vt:lpstr>Calibri</vt:lpstr>
      <vt:lpstr>Tahoma</vt:lpstr>
      <vt:lpstr>Wingdings</vt:lpstr>
      <vt:lpstr>Blends</vt:lpstr>
      <vt:lpstr>Bitmap Image</vt:lpstr>
      <vt:lpstr>Fixing database designs that are wrong</vt:lpstr>
      <vt:lpstr>The process of Normalization</vt:lpstr>
      <vt:lpstr>Types of Anomalies</vt:lpstr>
      <vt:lpstr>PowerPoint Presentation</vt:lpstr>
      <vt:lpstr>PowerPoint Presentation</vt:lpstr>
      <vt:lpstr>PowerPoint Presentation</vt:lpstr>
      <vt:lpstr>Normal Forms</vt:lpstr>
      <vt:lpstr>First Normal Form</vt:lpstr>
      <vt:lpstr>Scheme for the CUSTOMER table:</vt:lpstr>
      <vt:lpstr>This is a badly designed table:</vt:lpstr>
      <vt:lpstr>This table actually contains a 1-many relationship:</vt:lpstr>
      <vt:lpstr>To convert CUSTOMER to 1NF: Create a new table ORDER and move the repeating group to the new table:</vt:lpstr>
      <vt:lpstr>Quidditch Problem #1:</vt:lpstr>
      <vt:lpstr>Quidditch #1 Solution</vt:lpstr>
      <vt:lpstr>Quidditch Problem #2:</vt:lpstr>
      <vt:lpstr>Quidditch #2 Solution</vt:lpstr>
      <vt:lpstr>Second Normal Form</vt:lpstr>
      <vt:lpstr>Example that violates 2NF:  the following ORDERLINE table</vt:lpstr>
      <vt:lpstr>To convert this table to 2NF:</vt:lpstr>
      <vt:lpstr>Converting ORDERLINE to 2NF:</vt:lpstr>
      <vt:lpstr>Quidditch practice #3  Convert to 2NF:</vt:lpstr>
      <vt:lpstr>Quidditch #3 Solution</vt:lpstr>
      <vt:lpstr>PowerPoint Presentation</vt:lpstr>
      <vt:lpstr>Quidditch #4 Solution</vt:lpstr>
      <vt:lpstr>Third Normal Form</vt:lpstr>
      <vt:lpstr>PowerPoint Presentation</vt:lpstr>
      <vt:lpstr>Converting CUSTOMER to 3NF:</vt:lpstr>
      <vt:lpstr>Quidditch #5. Convert to 3NF:</vt:lpstr>
      <vt:lpstr>Quidditch #5 Solution</vt:lpstr>
      <vt:lpstr>Quidditch #6. Convert to 3NF:</vt:lpstr>
      <vt:lpstr>Quidditch #6 Solution</vt:lpstr>
      <vt:lpstr>Another way of looking at it:</vt:lpstr>
      <vt:lpstr>Quidditch #7 </vt:lpstr>
      <vt:lpstr>Quidditch #8 (2NF)</vt:lpstr>
      <vt:lpstr>Homework #1 (Convert to 1NF):</vt:lpstr>
      <vt:lpstr>Homework #2:</vt:lpstr>
      <vt:lpstr>Here’s the sample table from the beginning of this lecture:</vt:lpstr>
      <vt:lpstr>Homework #3: Convert this to 3NF schema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subject>Database Management</dc:subject>
  <dc:creator>Tina Ashford - Macon State College</dc:creator>
  <cp:keywords/>
  <dc:description/>
  <cp:lastModifiedBy>Lissa Pollacia</cp:lastModifiedBy>
  <cp:revision>257</cp:revision>
  <cp:lastPrinted>1998-03-13T01:38:04Z</cp:lastPrinted>
  <dcterms:created xsi:type="dcterms:W3CDTF">1998-03-09T15:36:56Z</dcterms:created>
  <dcterms:modified xsi:type="dcterms:W3CDTF">2023-11-09T16:38:26Z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0x01010006015849E4C0BB448AE5C79D2A5B3CE3</vt:lpwstr>
  </property>
</Properties>
</file>